
<file path=[Content_Types].xml><?xml version="1.0" encoding="utf-8"?>
<Types xmlns="http://schemas.openxmlformats.org/package/2006/content-types">
  <Default Extension="png" ContentType="image/png"/>
  <Default Extension="mp3" ContentType="audio/mpeg"/>
  <Default Extension="svg" ContentType="image/svg+xml"/>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324" r:id="rId7"/>
    <p:sldId id="333" r:id="rId8"/>
    <p:sldId id="334" r:id="rId9"/>
    <p:sldId id="335" r:id="rId10"/>
    <p:sldId id="340" r:id="rId11"/>
    <p:sldId id="327" r:id="rId12"/>
    <p:sldId id="328" r:id="rId13"/>
    <p:sldId id="329" r:id="rId14"/>
    <p:sldId id="326" r:id="rId15"/>
    <p:sldId id="264" r:id="rId16"/>
    <p:sldId id="330" r:id="rId17"/>
    <p:sldId id="265" r:id="rId18"/>
    <p:sldId id="336" r:id="rId19"/>
    <p:sldId id="337" r:id="rId20"/>
    <p:sldId id="266" r:id="rId21"/>
    <p:sldId id="339" r:id="rId22"/>
    <p:sldId id="338" r:id="rId23"/>
    <p:sldId id="325" r:id="rId24"/>
    <p:sldId id="331" r:id="rId25"/>
    <p:sldId id="319" r:id="rId26"/>
    <p:sldId id="341" r:id="rId27"/>
    <p:sldId id="323" r:id="rId28"/>
  </p:sldIdLst>
  <p:sldSz cx="12192000" cy="6858000"/>
  <p:notesSz cx="6735763" cy="98663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99"/>
    <a:srgbClr val="0000CC"/>
    <a:srgbClr val="3333FF"/>
    <a:srgbClr val="0000FF"/>
    <a:srgbClr val="990000"/>
    <a:srgbClr val="336600"/>
    <a:srgbClr val="800000"/>
    <a:srgbClr val="969696"/>
    <a:srgbClr val="333333"/>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9958" autoAdjust="0"/>
    <p:restoredTop sz="96532" autoAdjust="0"/>
  </p:normalViewPr>
  <p:slideViewPr>
    <p:cSldViewPr snapToGrid="0">
      <p:cViewPr varScale="1">
        <p:scale>
          <a:sx n="57" d="100"/>
          <a:sy n="57" d="100"/>
        </p:scale>
        <p:origin x="78" y="7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A326A0-C274-4829-8389-2874BCC03A0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a:extLst>
              <a:ext uri="{FF2B5EF4-FFF2-40B4-BE49-F238E27FC236}">
                <a16:creationId xmlns:a16="http://schemas.microsoft.com/office/drawing/2014/main" id="{5ADC17FA-295B-4A1B-BDF3-4261F2A4702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a:extLst>
              <a:ext uri="{FF2B5EF4-FFF2-40B4-BE49-F238E27FC236}">
                <a16:creationId xmlns:a16="http://schemas.microsoft.com/office/drawing/2014/main" id="{ACAAC0C5-70B5-4B2D-B7C1-D2095C0A1216}"/>
              </a:ext>
            </a:extLst>
          </p:cNvPr>
          <p:cNvSpPr>
            <a:spLocks noGrp="1"/>
          </p:cNvSpPr>
          <p:nvPr>
            <p:ph type="dt" sz="half" idx="10"/>
          </p:nvPr>
        </p:nvSpPr>
        <p:spPr/>
        <p:txBody>
          <a:bodyPr/>
          <a:lstStyle/>
          <a:p>
            <a:fld id="{46B7A918-0CDE-4E69-AA24-D519ECDB5B83}" type="datetimeFigureOut">
              <a:rPr lang="en-AU" smtClean="0"/>
              <a:t>31/10/2018</a:t>
            </a:fld>
            <a:endParaRPr lang="en-AU" dirty="0"/>
          </a:p>
        </p:txBody>
      </p:sp>
      <p:sp>
        <p:nvSpPr>
          <p:cNvPr id="5" name="Footer Placeholder 4">
            <a:extLst>
              <a:ext uri="{FF2B5EF4-FFF2-40B4-BE49-F238E27FC236}">
                <a16:creationId xmlns:a16="http://schemas.microsoft.com/office/drawing/2014/main" id="{9D3B9BB6-BBE8-445A-BD93-8B16C0C695D1}"/>
              </a:ext>
            </a:extLst>
          </p:cNvPr>
          <p:cNvSpPr>
            <a:spLocks noGrp="1"/>
          </p:cNvSpPr>
          <p:nvPr>
            <p:ph type="ftr" sz="quarter" idx="11"/>
          </p:nvPr>
        </p:nvSpPr>
        <p:spPr/>
        <p:txBody>
          <a:bodyPr/>
          <a:lstStyle/>
          <a:p>
            <a:endParaRPr lang="en-AU" dirty="0"/>
          </a:p>
        </p:txBody>
      </p:sp>
      <p:sp>
        <p:nvSpPr>
          <p:cNvPr id="6" name="Slide Number Placeholder 5">
            <a:extLst>
              <a:ext uri="{FF2B5EF4-FFF2-40B4-BE49-F238E27FC236}">
                <a16:creationId xmlns:a16="http://schemas.microsoft.com/office/drawing/2014/main" id="{6F324DC8-859C-4A8B-BAD3-A8D9BB884B43}"/>
              </a:ext>
            </a:extLst>
          </p:cNvPr>
          <p:cNvSpPr>
            <a:spLocks noGrp="1"/>
          </p:cNvSpPr>
          <p:nvPr>
            <p:ph type="sldNum" sz="quarter" idx="12"/>
          </p:nvPr>
        </p:nvSpPr>
        <p:spPr/>
        <p:txBody>
          <a:bodyPr/>
          <a:lstStyle/>
          <a:p>
            <a:fld id="{EAE4D313-4B57-4A89-BE31-13786C753098}" type="slidenum">
              <a:rPr lang="en-AU" smtClean="0"/>
              <a:t>‹#›</a:t>
            </a:fld>
            <a:endParaRPr lang="en-AU" dirty="0"/>
          </a:p>
        </p:txBody>
      </p:sp>
    </p:spTree>
    <p:extLst>
      <p:ext uri="{BB962C8B-B14F-4D97-AF65-F5344CB8AC3E}">
        <p14:creationId xmlns:p14="http://schemas.microsoft.com/office/powerpoint/2010/main" val="24573336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85862A-43C9-49A7-B738-FFA42E296464}"/>
              </a:ext>
            </a:extLst>
          </p:cNvPr>
          <p:cNvSpPr>
            <a:spLocks noGrp="1"/>
          </p:cNvSpPr>
          <p:nvPr>
            <p:ph type="title"/>
          </p:nvPr>
        </p:nvSpPr>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47439E49-8539-4DCB-A733-714163A1DD0D}"/>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C79B4BC0-6035-4843-8B0C-EBACB634EFA3}"/>
              </a:ext>
            </a:extLst>
          </p:cNvPr>
          <p:cNvSpPr>
            <a:spLocks noGrp="1"/>
          </p:cNvSpPr>
          <p:nvPr>
            <p:ph type="dt" sz="half" idx="10"/>
          </p:nvPr>
        </p:nvSpPr>
        <p:spPr/>
        <p:txBody>
          <a:bodyPr/>
          <a:lstStyle/>
          <a:p>
            <a:fld id="{46B7A918-0CDE-4E69-AA24-D519ECDB5B83}" type="datetimeFigureOut">
              <a:rPr lang="en-AU" smtClean="0"/>
              <a:t>31/10/2018</a:t>
            </a:fld>
            <a:endParaRPr lang="en-AU" dirty="0"/>
          </a:p>
        </p:txBody>
      </p:sp>
      <p:sp>
        <p:nvSpPr>
          <p:cNvPr id="5" name="Footer Placeholder 4">
            <a:extLst>
              <a:ext uri="{FF2B5EF4-FFF2-40B4-BE49-F238E27FC236}">
                <a16:creationId xmlns:a16="http://schemas.microsoft.com/office/drawing/2014/main" id="{3D260B75-6CAA-4F5C-9174-476A19F7C1E4}"/>
              </a:ext>
            </a:extLst>
          </p:cNvPr>
          <p:cNvSpPr>
            <a:spLocks noGrp="1"/>
          </p:cNvSpPr>
          <p:nvPr>
            <p:ph type="ftr" sz="quarter" idx="11"/>
          </p:nvPr>
        </p:nvSpPr>
        <p:spPr/>
        <p:txBody>
          <a:bodyPr/>
          <a:lstStyle/>
          <a:p>
            <a:endParaRPr lang="en-AU" dirty="0"/>
          </a:p>
        </p:txBody>
      </p:sp>
      <p:sp>
        <p:nvSpPr>
          <p:cNvPr id="6" name="Slide Number Placeholder 5">
            <a:extLst>
              <a:ext uri="{FF2B5EF4-FFF2-40B4-BE49-F238E27FC236}">
                <a16:creationId xmlns:a16="http://schemas.microsoft.com/office/drawing/2014/main" id="{543E75E5-62C6-41B5-83DD-6BDE6EC807F6}"/>
              </a:ext>
            </a:extLst>
          </p:cNvPr>
          <p:cNvSpPr>
            <a:spLocks noGrp="1"/>
          </p:cNvSpPr>
          <p:nvPr>
            <p:ph type="sldNum" sz="quarter" idx="12"/>
          </p:nvPr>
        </p:nvSpPr>
        <p:spPr/>
        <p:txBody>
          <a:bodyPr/>
          <a:lstStyle/>
          <a:p>
            <a:fld id="{EAE4D313-4B57-4A89-BE31-13786C753098}" type="slidenum">
              <a:rPr lang="en-AU" smtClean="0"/>
              <a:t>‹#›</a:t>
            </a:fld>
            <a:endParaRPr lang="en-AU" dirty="0"/>
          </a:p>
        </p:txBody>
      </p:sp>
    </p:spTree>
    <p:extLst>
      <p:ext uri="{BB962C8B-B14F-4D97-AF65-F5344CB8AC3E}">
        <p14:creationId xmlns:p14="http://schemas.microsoft.com/office/powerpoint/2010/main" val="10347612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856CBD7-19B1-425E-BB9D-E0B7991526F5}"/>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C13AF6A9-14AA-4E55-AC66-E18D6C41A1D7}"/>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44130038-2A7A-4030-BA5D-3C1F580E658D}"/>
              </a:ext>
            </a:extLst>
          </p:cNvPr>
          <p:cNvSpPr>
            <a:spLocks noGrp="1"/>
          </p:cNvSpPr>
          <p:nvPr>
            <p:ph type="dt" sz="half" idx="10"/>
          </p:nvPr>
        </p:nvSpPr>
        <p:spPr/>
        <p:txBody>
          <a:bodyPr/>
          <a:lstStyle/>
          <a:p>
            <a:fld id="{46B7A918-0CDE-4E69-AA24-D519ECDB5B83}" type="datetimeFigureOut">
              <a:rPr lang="en-AU" smtClean="0"/>
              <a:t>31/10/2018</a:t>
            </a:fld>
            <a:endParaRPr lang="en-AU" dirty="0"/>
          </a:p>
        </p:txBody>
      </p:sp>
      <p:sp>
        <p:nvSpPr>
          <p:cNvPr id="5" name="Footer Placeholder 4">
            <a:extLst>
              <a:ext uri="{FF2B5EF4-FFF2-40B4-BE49-F238E27FC236}">
                <a16:creationId xmlns:a16="http://schemas.microsoft.com/office/drawing/2014/main" id="{8DEEC4A3-7BB6-4C7F-ADCF-CB7D78DB2C98}"/>
              </a:ext>
            </a:extLst>
          </p:cNvPr>
          <p:cNvSpPr>
            <a:spLocks noGrp="1"/>
          </p:cNvSpPr>
          <p:nvPr>
            <p:ph type="ftr" sz="quarter" idx="11"/>
          </p:nvPr>
        </p:nvSpPr>
        <p:spPr/>
        <p:txBody>
          <a:bodyPr/>
          <a:lstStyle/>
          <a:p>
            <a:endParaRPr lang="en-AU" dirty="0"/>
          </a:p>
        </p:txBody>
      </p:sp>
      <p:sp>
        <p:nvSpPr>
          <p:cNvPr id="6" name="Slide Number Placeholder 5">
            <a:extLst>
              <a:ext uri="{FF2B5EF4-FFF2-40B4-BE49-F238E27FC236}">
                <a16:creationId xmlns:a16="http://schemas.microsoft.com/office/drawing/2014/main" id="{6191F905-4311-43DE-8AD7-4D4DC01CC522}"/>
              </a:ext>
            </a:extLst>
          </p:cNvPr>
          <p:cNvSpPr>
            <a:spLocks noGrp="1"/>
          </p:cNvSpPr>
          <p:nvPr>
            <p:ph type="sldNum" sz="quarter" idx="12"/>
          </p:nvPr>
        </p:nvSpPr>
        <p:spPr/>
        <p:txBody>
          <a:bodyPr/>
          <a:lstStyle/>
          <a:p>
            <a:fld id="{EAE4D313-4B57-4A89-BE31-13786C753098}" type="slidenum">
              <a:rPr lang="en-AU" smtClean="0"/>
              <a:t>‹#›</a:t>
            </a:fld>
            <a:endParaRPr lang="en-AU" dirty="0"/>
          </a:p>
        </p:txBody>
      </p:sp>
    </p:spTree>
    <p:extLst>
      <p:ext uri="{BB962C8B-B14F-4D97-AF65-F5344CB8AC3E}">
        <p14:creationId xmlns:p14="http://schemas.microsoft.com/office/powerpoint/2010/main" val="1858474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FFC798-B04C-4A1F-8C4E-ED40ED9EA427}"/>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CB05737D-8AED-44AF-B2EE-6313D56CC733}"/>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7C4326B4-79F5-43C1-BB92-8C8DCA4F8A29}"/>
              </a:ext>
            </a:extLst>
          </p:cNvPr>
          <p:cNvSpPr>
            <a:spLocks noGrp="1"/>
          </p:cNvSpPr>
          <p:nvPr>
            <p:ph type="dt" sz="half" idx="10"/>
          </p:nvPr>
        </p:nvSpPr>
        <p:spPr/>
        <p:txBody>
          <a:bodyPr/>
          <a:lstStyle/>
          <a:p>
            <a:fld id="{46B7A918-0CDE-4E69-AA24-D519ECDB5B83}" type="datetimeFigureOut">
              <a:rPr lang="en-AU" smtClean="0"/>
              <a:t>31/10/2018</a:t>
            </a:fld>
            <a:endParaRPr lang="en-AU" dirty="0"/>
          </a:p>
        </p:txBody>
      </p:sp>
      <p:sp>
        <p:nvSpPr>
          <p:cNvPr id="5" name="Footer Placeholder 4">
            <a:extLst>
              <a:ext uri="{FF2B5EF4-FFF2-40B4-BE49-F238E27FC236}">
                <a16:creationId xmlns:a16="http://schemas.microsoft.com/office/drawing/2014/main" id="{8A8E95D6-B3A4-424F-91C5-5281672FC0F1}"/>
              </a:ext>
            </a:extLst>
          </p:cNvPr>
          <p:cNvSpPr>
            <a:spLocks noGrp="1"/>
          </p:cNvSpPr>
          <p:nvPr>
            <p:ph type="ftr" sz="quarter" idx="11"/>
          </p:nvPr>
        </p:nvSpPr>
        <p:spPr/>
        <p:txBody>
          <a:bodyPr/>
          <a:lstStyle/>
          <a:p>
            <a:endParaRPr lang="en-AU" dirty="0"/>
          </a:p>
        </p:txBody>
      </p:sp>
      <p:sp>
        <p:nvSpPr>
          <p:cNvPr id="6" name="Slide Number Placeholder 5">
            <a:extLst>
              <a:ext uri="{FF2B5EF4-FFF2-40B4-BE49-F238E27FC236}">
                <a16:creationId xmlns:a16="http://schemas.microsoft.com/office/drawing/2014/main" id="{D461521B-D998-4C53-947F-D7F286F273C4}"/>
              </a:ext>
            </a:extLst>
          </p:cNvPr>
          <p:cNvSpPr>
            <a:spLocks noGrp="1"/>
          </p:cNvSpPr>
          <p:nvPr>
            <p:ph type="sldNum" sz="quarter" idx="12"/>
          </p:nvPr>
        </p:nvSpPr>
        <p:spPr/>
        <p:txBody>
          <a:bodyPr/>
          <a:lstStyle/>
          <a:p>
            <a:fld id="{EAE4D313-4B57-4A89-BE31-13786C753098}" type="slidenum">
              <a:rPr lang="en-AU" smtClean="0"/>
              <a:t>‹#›</a:t>
            </a:fld>
            <a:endParaRPr lang="en-AU" dirty="0"/>
          </a:p>
        </p:txBody>
      </p:sp>
    </p:spTree>
    <p:extLst>
      <p:ext uri="{BB962C8B-B14F-4D97-AF65-F5344CB8AC3E}">
        <p14:creationId xmlns:p14="http://schemas.microsoft.com/office/powerpoint/2010/main" val="36055140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A7AEE0-5841-4F09-83C1-06872F3B47F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85A7FCBE-8700-4C67-9C67-9B19C9503B9D}"/>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3962E72E-B350-4CD3-B113-3E718805C2C3}"/>
              </a:ext>
            </a:extLst>
          </p:cNvPr>
          <p:cNvSpPr>
            <a:spLocks noGrp="1"/>
          </p:cNvSpPr>
          <p:nvPr>
            <p:ph type="dt" sz="half" idx="10"/>
          </p:nvPr>
        </p:nvSpPr>
        <p:spPr/>
        <p:txBody>
          <a:bodyPr/>
          <a:lstStyle/>
          <a:p>
            <a:fld id="{46B7A918-0CDE-4E69-AA24-D519ECDB5B83}" type="datetimeFigureOut">
              <a:rPr lang="en-AU" smtClean="0"/>
              <a:t>31/10/2018</a:t>
            </a:fld>
            <a:endParaRPr lang="en-AU" dirty="0"/>
          </a:p>
        </p:txBody>
      </p:sp>
      <p:sp>
        <p:nvSpPr>
          <p:cNvPr id="5" name="Footer Placeholder 4">
            <a:extLst>
              <a:ext uri="{FF2B5EF4-FFF2-40B4-BE49-F238E27FC236}">
                <a16:creationId xmlns:a16="http://schemas.microsoft.com/office/drawing/2014/main" id="{D0EA5277-35FF-4986-BE27-3EF7674CE15C}"/>
              </a:ext>
            </a:extLst>
          </p:cNvPr>
          <p:cNvSpPr>
            <a:spLocks noGrp="1"/>
          </p:cNvSpPr>
          <p:nvPr>
            <p:ph type="ftr" sz="quarter" idx="11"/>
          </p:nvPr>
        </p:nvSpPr>
        <p:spPr/>
        <p:txBody>
          <a:bodyPr/>
          <a:lstStyle/>
          <a:p>
            <a:endParaRPr lang="en-AU" dirty="0"/>
          </a:p>
        </p:txBody>
      </p:sp>
      <p:sp>
        <p:nvSpPr>
          <p:cNvPr id="6" name="Slide Number Placeholder 5">
            <a:extLst>
              <a:ext uri="{FF2B5EF4-FFF2-40B4-BE49-F238E27FC236}">
                <a16:creationId xmlns:a16="http://schemas.microsoft.com/office/drawing/2014/main" id="{92C72AA4-900F-4EA2-8580-891F36748B5F}"/>
              </a:ext>
            </a:extLst>
          </p:cNvPr>
          <p:cNvSpPr>
            <a:spLocks noGrp="1"/>
          </p:cNvSpPr>
          <p:nvPr>
            <p:ph type="sldNum" sz="quarter" idx="12"/>
          </p:nvPr>
        </p:nvSpPr>
        <p:spPr/>
        <p:txBody>
          <a:bodyPr/>
          <a:lstStyle/>
          <a:p>
            <a:fld id="{EAE4D313-4B57-4A89-BE31-13786C753098}" type="slidenum">
              <a:rPr lang="en-AU" smtClean="0"/>
              <a:t>‹#›</a:t>
            </a:fld>
            <a:endParaRPr lang="en-AU" dirty="0"/>
          </a:p>
        </p:txBody>
      </p:sp>
    </p:spTree>
    <p:extLst>
      <p:ext uri="{BB962C8B-B14F-4D97-AF65-F5344CB8AC3E}">
        <p14:creationId xmlns:p14="http://schemas.microsoft.com/office/powerpoint/2010/main" val="30558454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11592F-EB29-4878-B353-2318FB930742}"/>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FC12A75A-A03C-4785-B14A-1798CEBE2DF4}"/>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DE876680-A6FC-420F-9FCC-1A05B0CE1A39}"/>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a:extLst>
              <a:ext uri="{FF2B5EF4-FFF2-40B4-BE49-F238E27FC236}">
                <a16:creationId xmlns:a16="http://schemas.microsoft.com/office/drawing/2014/main" id="{A0232D82-3AB8-4F2A-9A8E-1A123BF50F51}"/>
              </a:ext>
            </a:extLst>
          </p:cNvPr>
          <p:cNvSpPr>
            <a:spLocks noGrp="1"/>
          </p:cNvSpPr>
          <p:nvPr>
            <p:ph type="dt" sz="half" idx="10"/>
          </p:nvPr>
        </p:nvSpPr>
        <p:spPr/>
        <p:txBody>
          <a:bodyPr/>
          <a:lstStyle/>
          <a:p>
            <a:fld id="{46B7A918-0CDE-4E69-AA24-D519ECDB5B83}" type="datetimeFigureOut">
              <a:rPr lang="en-AU" smtClean="0"/>
              <a:t>31/10/2018</a:t>
            </a:fld>
            <a:endParaRPr lang="en-AU" dirty="0"/>
          </a:p>
        </p:txBody>
      </p:sp>
      <p:sp>
        <p:nvSpPr>
          <p:cNvPr id="6" name="Footer Placeholder 5">
            <a:extLst>
              <a:ext uri="{FF2B5EF4-FFF2-40B4-BE49-F238E27FC236}">
                <a16:creationId xmlns:a16="http://schemas.microsoft.com/office/drawing/2014/main" id="{2F0A87D1-2AED-4968-A747-525F4ADA6C47}"/>
              </a:ext>
            </a:extLst>
          </p:cNvPr>
          <p:cNvSpPr>
            <a:spLocks noGrp="1"/>
          </p:cNvSpPr>
          <p:nvPr>
            <p:ph type="ftr" sz="quarter" idx="11"/>
          </p:nvPr>
        </p:nvSpPr>
        <p:spPr/>
        <p:txBody>
          <a:bodyPr/>
          <a:lstStyle/>
          <a:p>
            <a:endParaRPr lang="en-AU" dirty="0"/>
          </a:p>
        </p:txBody>
      </p:sp>
      <p:sp>
        <p:nvSpPr>
          <p:cNvPr id="7" name="Slide Number Placeholder 6">
            <a:extLst>
              <a:ext uri="{FF2B5EF4-FFF2-40B4-BE49-F238E27FC236}">
                <a16:creationId xmlns:a16="http://schemas.microsoft.com/office/drawing/2014/main" id="{F916B441-A08A-48AE-8611-B72D882581D2}"/>
              </a:ext>
            </a:extLst>
          </p:cNvPr>
          <p:cNvSpPr>
            <a:spLocks noGrp="1"/>
          </p:cNvSpPr>
          <p:nvPr>
            <p:ph type="sldNum" sz="quarter" idx="12"/>
          </p:nvPr>
        </p:nvSpPr>
        <p:spPr/>
        <p:txBody>
          <a:bodyPr/>
          <a:lstStyle/>
          <a:p>
            <a:fld id="{EAE4D313-4B57-4A89-BE31-13786C753098}" type="slidenum">
              <a:rPr lang="en-AU" smtClean="0"/>
              <a:t>‹#›</a:t>
            </a:fld>
            <a:endParaRPr lang="en-AU" dirty="0"/>
          </a:p>
        </p:txBody>
      </p:sp>
    </p:spTree>
    <p:extLst>
      <p:ext uri="{BB962C8B-B14F-4D97-AF65-F5344CB8AC3E}">
        <p14:creationId xmlns:p14="http://schemas.microsoft.com/office/powerpoint/2010/main" val="39576376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744663-4CEB-495E-98D4-7D403F92C15E}"/>
              </a:ext>
            </a:extLst>
          </p:cNvPr>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a:extLst>
              <a:ext uri="{FF2B5EF4-FFF2-40B4-BE49-F238E27FC236}">
                <a16:creationId xmlns:a16="http://schemas.microsoft.com/office/drawing/2014/main" id="{21AF796C-B77F-4612-9682-795B6FE2C0E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ADA0C844-BF5F-42F3-815E-C2790E15EC4D}"/>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EF3F1C79-34E1-41BF-B09F-FBC0B2C2640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2C4D0E46-6A3E-4715-8A99-A50A67F6864C}"/>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a:extLst>
              <a:ext uri="{FF2B5EF4-FFF2-40B4-BE49-F238E27FC236}">
                <a16:creationId xmlns:a16="http://schemas.microsoft.com/office/drawing/2014/main" id="{34622849-7A20-4D18-A173-8DB2165D834D}"/>
              </a:ext>
            </a:extLst>
          </p:cNvPr>
          <p:cNvSpPr>
            <a:spLocks noGrp="1"/>
          </p:cNvSpPr>
          <p:nvPr>
            <p:ph type="dt" sz="half" idx="10"/>
          </p:nvPr>
        </p:nvSpPr>
        <p:spPr/>
        <p:txBody>
          <a:bodyPr/>
          <a:lstStyle/>
          <a:p>
            <a:fld id="{46B7A918-0CDE-4E69-AA24-D519ECDB5B83}" type="datetimeFigureOut">
              <a:rPr lang="en-AU" smtClean="0"/>
              <a:t>31/10/2018</a:t>
            </a:fld>
            <a:endParaRPr lang="en-AU" dirty="0"/>
          </a:p>
        </p:txBody>
      </p:sp>
      <p:sp>
        <p:nvSpPr>
          <p:cNvPr id="8" name="Footer Placeholder 7">
            <a:extLst>
              <a:ext uri="{FF2B5EF4-FFF2-40B4-BE49-F238E27FC236}">
                <a16:creationId xmlns:a16="http://schemas.microsoft.com/office/drawing/2014/main" id="{02084995-8E29-4D87-8373-8DB1D0F3DB8A}"/>
              </a:ext>
            </a:extLst>
          </p:cNvPr>
          <p:cNvSpPr>
            <a:spLocks noGrp="1"/>
          </p:cNvSpPr>
          <p:nvPr>
            <p:ph type="ftr" sz="quarter" idx="11"/>
          </p:nvPr>
        </p:nvSpPr>
        <p:spPr/>
        <p:txBody>
          <a:bodyPr/>
          <a:lstStyle/>
          <a:p>
            <a:endParaRPr lang="en-AU" dirty="0"/>
          </a:p>
        </p:txBody>
      </p:sp>
      <p:sp>
        <p:nvSpPr>
          <p:cNvPr id="9" name="Slide Number Placeholder 8">
            <a:extLst>
              <a:ext uri="{FF2B5EF4-FFF2-40B4-BE49-F238E27FC236}">
                <a16:creationId xmlns:a16="http://schemas.microsoft.com/office/drawing/2014/main" id="{D2B00ECC-A33B-4E40-825E-550003518E9B}"/>
              </a:ext>
            </a:extLst>
          </p:cNvPr>
          <p:cNvSpPr>
            <a:spLocks noGrp="1"/>
          </p:cNvSpPr>
          <p:nvPr>
            <p:ph type="sldNum" sz="quarter" idx="12"/>
          </p:nvPr>
        </p:nvSpPr>
        <p:spPr/>
        <p:txBody>
          <a:bodyPr/>
          <a:lstStyle/>
          <a:p>
            <a:fld id="{EAE4D313-4B57-4A89-BE31-13786C753098}" type="slidenum">
              <a:rPr lang="en-AU" smtClean="0"/>
              <a:t>‹#›</a:t>
            </a:fld>
            <a:endParaRPr lang="en-AU" dirty="0"/>
          </a:p>
        </p:txBody>
      </p:sp>
    </p:spTree>
    <p:extLst>
      <p:ext uri="{BB962C8B-B14F-4D97-AF65-F5344CB8AC3E}">
        <p14:creationId xmlns:p14="http://schemas.microsoft.com/office/powerpoint/2010/main" val="21478785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54A9D2-0099-4631-A241-0717FA46B314}"/>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7C992020-8276-4402-89F8-9D12C03A4754}"/>
              </a:ext>
            </a:extLst>
          </p:cNvPr>
          <p:cNvSpPr>
            <a:spLocks noGrp="1"/>
          </p:cNvSpPr>
          <p:nvPr>
            <p:ph type="dt" sz="half" idx="10"/>
          </p:nvPr>
        </p:nvSpPr>
        <p:spPr/>
        <p:txBody>
          <a:bodyPr/>
          <a:lstStyle/>
          <a:p>
            <a:fld id="{46B7A918-0CDE-4E69-AA24-D519ECDB5B83}" type="datetimeFigureOut">
              <a:rPr lang="en-AU" smtClean="0"/>
              <a:t>31/10/2018</a:t>
            </a:fld>
            <a:endParaRPr lang="en-AU" dirty="0"/>
          </a:p>
        </p:txBody>
      </p:sp>
      <p:sp>
        <p:nvSpPr>
          <p:cNvPr id="4" name="Footer Placeholder 3">
            <a:extLst>
              <a:ext uri="{FF2B5EF4-FFF2-40B4-BE49-F238E27FC236}">
                <a16:creationId xmlns:a16="http://schemas.microsoft.com/office/drawing/2014/main" id="{779CA976-317C-482F-AA4C-3E71B3167556}"/>
              </a:ext>
            </a:extLst>
          </p:cNvPr>
          <p:cNvSpPr>
            <a:spLocks noGrp="1"/>
          </p:cNvSpPr>
          <p:nvPr>
            <p:ph type="ftr" sz="quarter" idx="11"/>
          </p:nvPr>
        </p:nvSpPr>
        <p:spPr/>
        <p:txBody>
          <a:bodyPr/>
          <a:lstStyle/>
          <a:p>
            <a:endParaRPr lang="en-AU" dirty="0"/>
          </a:p>
        </p:txBody>
      </p:sp>
      <p:sp>
        <p:nvSpPr>
          <p:cNvPr id="5" name="Slide Number Placeholder 4">
            <a:extLst>
              <a:ext uri="{FF2B5EF4-FFF2-40B4-BE49-F238E27FC236}">
                <a16:creationId xmlns:a16="http://schemas.microsoft.com/office/drawing/2014/main" id="{A562A4D7-6D28-46CD-84A3-069D9A159B31}"/>
              </a:ext>
            </a:extLst>
          </p:cNvPr>
          <p:cNvSpPr>
            <a:spLocks noGrp="1"/>
          </p:cNvSpPr>
          <p:nvPr>
            <p:ph type="sldNum" sz="quarter" idx="12"/>
          </p:nvPr>
        </p:nvSpPr>
        <p:spPr/>
        <p:txBody>
          <a:bodyPr/>
          <a:lstStyle/>
          <a:p>
            <a:fld id="{EAE4D313-4B57-4A89-BE31-13786C753098}" type="slidenum">
              <a:rPr lang="en-AU" smtClean="0"/>
              <a:t>‹#›</a:t>
            </a:fld>
            <a:endParaRPr lang="en-AU" dirty="0"/>
          </a:p>
        </p:txBody>
      </p:sp>
    </p:spTree>
    <p:extLst>
      <p:ext uri="{BB962C8B-B14F-4D97-AF65-F5344CB8AC3E}">
        <p14:creationId xmlns:p14="http://schemas.microsoft.com/office/powerpoint/2010/main" val="34725498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F43CAD8-CC3F-45A4-A4CA-C539B4B0E2AD}"/>
              </a:ext>
            </a:extLst>
          </p:cNvPr>
          <p:cNvSpPr>
            <a:spLocks noGrp="1"/>
          </p:cNvSpPr>
          <p:nvPr>
            <p:ph type="dt" sz="half" idx="10"/>
          </p:nvPr>
        </p:nvSpPr>
        <p:spPr/>
        <p:txBody>
          <a:bodyPr/>
          <a:lstStyle/>
          <a:p>
            <a:fld id="{46B7A918-0CDE-4E69-AA24-D519ECDB5B83}" type="datetimeFigureOut">
              <a:rPr lang="en-AU" smtClean="0"/>
              <a:t>31/10/2018</a:t>
            </a:fld>
            <a:endParaRPr lang="en-AU" dirty="0"/>
          </a:p>
        </p:txBody>
      </p:sp>
      <p:sp>
        <p:nvSpPr>
          <p:cNvPr id="3" name="Footer Placeholder 2">
            <a:extLst>
              <a:ext uri="{FF2B5EF4-FFF2-40B4-BE49-F238E27FC236}">
                <a16:creationId xmlns:a16="http://schemas.microsoft.com/office/drawing/2014/main" id="{CA9D626F-1F31-4FA7-9DAC-170A3C381EF7}"/>
              </a:ext>
            </a:extLst>
          </p:cNvPr>
          <p:cNvSpPr>
            <a:spLocks noGrp="1"/>
          </p:cNvSpPr>
          <p:nvPr>
            <p:ph type="ftr" sz="quarter" idx="11"/>
          </p:nvPr>
        </p:nvSpPr>
        <p:spPr/>
        <p:txBody>
          <a:bodyPr/>
          <a:lstStyle/>
          <a:p>
            <a:endParaRPr lang="en-AU" dirty="0"/>
          </a:p>
        </p:txBody>
      </p:sp>
      <p:sp>
        <p:nvSpPr>
          <p:cNvPr id="4" name="Slide Number Placeholder 3">
            <a:extLst>
              <a:ext uri="{FF2B5EF4-FFF2-40B4-BE49-F238E27FC236}">
                <a16:creationId xmlns:a16="http://schemas.microsoft.com/office/drawing/2014/main" id="{5DBFB084-9B4D-4DCE-BA0F-9AF602B3C7FD}"/>
              </a:ext>
            </a:extLst>
          </p:cNvPr>
          <p:cNvSpPr>
            <a:spLocks noGrp="1"/>
          </p:cNvSpPr>
          <p:nvPr>
            <p:ph type="sldNum" sz="quarter" idx="12"/>
          </p:nvPr>
        </p:nvSpPr>
        <p:spPr/>
        <p:txBody>
          <a:bodyPr/>
          <a:lstStyle/>
          <a:p>
            <a:fld id="{EAE4D313-4B57-4A89-BE31-13786C753098}" type="slidenum">
              <a:rPr lang="en-AU" smtClean="0"/>
              <a:t>‹#›</a:t>
            </a:fld>
            <a:endParaRPr lang="en-AU" dirty="0"/>
          </a:p>
        </p:txBody>
      </p:sp>
    </p:spTree>
    <p:extLst>
      <p:ext uri="{BB962C8B-B14F-4D97-AF65-F5344CB8AC3E}">
        <p14:creationId xmlns:p14="http://schemas.microsoft.com/office/powerpoint/2010/main" val="30039935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BC38B5-A15E-4B7E-87BA-A7C76BED46C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id="{40C11465-6762-4777-8C0A-E54EB58FF52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a:extLst>
              <a:ext uri="{FF2B5EF4-FFF2-40B4-BE49-F238E27FC236}">
                <a16:creationId xmlns:a16="http://schemas.microsoft.com/office/drawing/2014/main" id="{09458CAC-5DEF-4F5D-B194-3C0ACB025C6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77FB2E1F-F02B-4ECA-8997-1B36CA1F0E1F}"/>
              </a:ext>
            </a:extLst>
          </p:cNvPr>
          <p:cNvSpPr>
            <a:spLocks noGrp="1"/>
          </p:cNvSpPr>
          <p:nvPr>
            <p:ph type="dt" sz="half" idx="10"/>
          </p:nvPr>
        </p:nvSpPr>
        <p:spPr/>
        <p:txBody>
          <a:bodyPr/>
          <a:lstStyle/>
          <a:p>
            <a:fld id="{46B7A918-0CDE-4E69-AA24-D519ECDB5B83}" type="datetimeFigureOut">
              <a:rPr lang="en-AU" smtClean="0"/>
              <a:t>31/10/2018</a:t>
            </a:fld>
            <a:endParaRPr lang="en-AU" dirty="0"/>
          </a:p>
        </p:txBody>
      </p:sp>
      <p:sp>
        <p:nvSpPr>
          <p:cNvPr id="6" name="Footer Placeholder 5">
            <a:extLst>
              <a:ext uri="{FF2B5EF4-FFF2-40B4-BE49-F238E27FC236}">
                <a16:creationId xmlns:a16="http://schemas.microsoft.com/office/drawing/2014/main" id="{30E940E9-83B6-4B45-8F8F-24BAE5F654A5}"/>
              </a:ext>
            </a:extLst>
          </p:cNvPr>
          <p:cNvSpPr>
            <a:spLocks noGrp="1"/>
          </p:cNvSpPr>
          <p:nvPr>
            <p:ph type="ftr" sz="quarter" idx="11"/>
          </p:nvPr>
        </p:nvSpPr>
        <p:spPr/>
        <p:txBody>
          <a:bodyPr/>
          <a:lstStyle/>
          <a:p>
            <a:endParaRPr lang="en-AU" dirty="0"/>
          </a:p>
        </p:txBody>
      </p:sp>
      <p:sp>
        <p:nvSpPr>
          <p:cNvPr id="7" name="Slide Number Placeholder 6">
            <a:extLst>
              <a:ext uri="{FF2B5EF4-FFF2-40B4-BE49-F238E27FC236}">
                <a16:creationId xmlns:a16="http://schemas.microsoft.com/office/drawing/2014/main" id="{D30B7076-5F08-42F2-8B90-02F4F9B971B5}"/>
              </a:ext>
            </a:extLst>
          </p:cNvPr>
          <p:cNvSpPr>
            <a:spLocks noGrp="1"/>
          </p:cNvSpPr>
          <p:nvPr>
            <p:ph type="sldNum" sz="quarter" idx="12"/>
          </p:nvPr>
        </p:nvSpPr>
        <p:spPr/>
        <p:txBody>
          <a:bodyPr/>
          <a:lstStyle/>
          <a:p>
            <a:fld id="{EAE4D313-4B57-4A89-BE31-13786C753098}" type="slidenum">
              <a:rPr lang="en-AU" smtClean="0"/>
              <a:t>‹#›</a:t>
            </a:fld>
            <a:endParaRPr lang="en-AU" dirty="0"/>
          </a:p>
        </p:txBody>
      </p:sp>
    </p:spTree>
    <p:extLst>
      <p:ext uri="{BB962C8B-B14F-4D97-AF65-F5344CB8AC3E}">
        <p14:creationId xmlns:p14="http://schemas.microsoft.com/office/powerpoint/2010/main" val="310991264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2AEDAA-BABD-44F8-A627-AC5F2FB90EC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C402E038-A5AD-4F97-BB56-3F33E2101B6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dirty="0"/>
          </a:p>
        </p:txBody>
      </p:sp>
      <p:sp>
        <p:nvSpPr>
          <p:cNvPr id="4" name="Text Placeholder 3">
            <a:extLst>
              <a:ext uri="{FF2B5EF4-FFF2-40B4-BE49-F238E27FC236}">
                <a16:creationId xmlns:a16="http://schemas.microsoft.com/office/drawing/2014/main" id="{17F7F675-B9EA-4AD2-BF59-885BF30AFAA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FE61A965-31E3-4A24-B3C8-C42CE7001874}"/>
              </a:ext>
            </a:extLst>
          </p:cNvPr>
          <p:cNvSpPr>
            <a:spLocks noGrp="1"/>
          </p:cNvSpPr>
          <p:nvPr>
            <p:ph type="dt" sz="half" idx="10"/>
          </p:nvPr>
        </p:nvSpPr>
        <p:spPr/>
        <p:txBody>
          <a:bodyPr/>
          <a:lstStyle/>
          <a:p>
            <a:fld id="{46B7A918-0CDE-4E69-AA24-D519ECDB5B83}" type="datetimeFigureOut">
              <a:rPr lang="en-AU" smtClean="0"/>
              <a:t>31/10/2018</a:t>
            </a:fld>
            <a:endParaRPr lang="en-AU" dirty="0"/>
          </a:p>
        </p:txBody>
      </p:sp>
      <p:sp>
        <p:nvSpPr>
          <p:cNvPr id="6" name="Footer Placeholder 5">
            <a:extLst>
              <a:ext uri="{FF2B5EF4-FFF2-40B4-BE49-F238E27FC236}">
                <a16:creationId xmlns:a16="http://schemas.microsoft.com/office/drawing/2014/main" id="{BE9D123F-0096-4D8C-86F0-EEC4A1C78C96}"/>
              </a:ext>
            </a:extLst>
          </p:cNvPr>
          <p:cNvSpPr>
            <a:spLocks noGrp="1"/>
          </p:cNvSpPr>
          <p:nvPr>
            <p:ph type="ftr" sz="quarter" idx="11"/>
          </p:nvPr>
        </p:nvSpPr>
        <p:spPr/>
        <p:txBody>
          <a:bodyPr/>
          <a:lstStyle/>
          <a:p>
            <a:endParaRPr lang="en-AU" dirty="0"/>
          </a:p>
        </p:txBody>
      </p:sp>
      <p:sp>
        <p:nvSpPr>
          <p:cNvPr id="7" name="Slide Number Placeholder 6">
            <a:extLst>
              <a:ext uri="{FF2B5EF4-FFF2-40B4-BE49-F238E27FC236}">
                <a16:creationId xmlns:a16="http://schemas.microsoft.com/office/drawing/2014/main" id="{763F9311-04B5-4F86-A259-1C26DEFDB720}"/>
              </a:ext>
            </a:extLst>
          </p:cNvPr>
          <p:cNvSpPr>
            <a:spLocks noGrp="1"/>
          </p:cNvSpPr>
          <p:nvPr>
            <p:ph type="sldNum" sz="quarter" idx="12"/>
          </p:nvPr>
        </p:nvSpPr>
        <p:spPr/>
        <p:txBody>
          <a:bodyPr/>
          <a:lstStyle/>
          <a:p>
            <a:fld id="{EAE4D313-4B57-4A89-BE31-13786C753098}" type="slidenum">
              <a:rPr lang="en-AU" smtClean="0"/>
              <a:t>‹#›</a:t>
            </a:fld>
            <a:endParaRPr lang="en-AU" dirty="0"/>
          </a:p>
        </p:txBody>
      </p:sp>
    </p:spTree>
    <p:extLst>
      <p:ext uri="{BB962C8B-B14F-4D97-AF65-F5344CB8AC3E}">
        <p14:creationId xmlns:p14="http://schemas.microsoft.com/office/powerpoint/2010/main" val="34412074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A16B8DF-79DB-4A46-81A2-F2A8E2CF220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F549F8C1-2FBF-4B9B-B88C-DF1D5C6E600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B28F25BF-EFAD-4FFD-836B-564149AE756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6B7A918-0CDE-4E69-AA24-D519ECDB5B83}" type="datetimeFigureOut">
              <a:rPr lang="en-AU" smtClean="0"/>
              <a:t>31/10/2018</a:t>
            </a:fld>
            <a:endParaRPr lang="en-AU" dirty="0"/>
          </a:p>
        </p:txBody>
      </p:sp>
      <p:sp>
        <p:nvSpPr>
          <p:cNvPr id="5" name="Footer Placeholder 4">
            <a:extLst>
              <a:ext uri="{FF2B5EF4-FFF2-40B4-BE49-F238E27FC236}">
                <a16:creationId xmlns:a16="http://schemas.microsoft.com/office/drawing/2014/main" id="{7FA728B6-BF53-4FC3-96C7-D84C3783EA6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dirty="0"/>
          </a:p>
        </p:txBody>
      </p:sp>
      <p:sp>
        <p:nvSpPr>
          <p:cNvPr id="6" name="Slide Number Placeholder 5">
            <a:extLst>
              <a:ext uri="{FF2B5EF4-FFF2-40B4-BE49-F238E27FC236}">
                <a16:creationId xmlns:a16="http://schemas.microsoft.com/office/drawing/2014/main" id="{96087056-8052-4D50-86C7-B93B66E1EF3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E4D313-4B57-4A89-BE31-13786C753098}" type="slidenum">
              <a:rPr lang="en-AU" smtClean="0"/>
              <a:t>‹#›</a:t>
            </a:fld>
            <a:endParaRPr lang="en-AU" dirty="0"/>
          </a:p>
        </p:txBody>
      </p:sp>
    </p:spTree>
    <p:extLst>
      <p:ext uri="{BB962C8B-B14F-4D97-AF65-F5344CB8AC3E}">
        <p14:creationId xmlns:p14="http://schemas.microsoft.com/office/powerpoint/2010/main" val="377536095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image" Target="../media/image47.png"/><Relationship Id="rId7" Type="http://schemas.openxmlformats.org/officeDocument/2006/relationships/image" Target="../media/image50.png"/><Relationship Id="rId2" Type="http://schemas.openxmlformats.org/officeDocument/2006/relationships/image" Target="../media/image46.emf"/><Relationship Id="rId1" Type="http://schemas.openxmlformats.org/officeDocument/2006/relationships/slideLayout" Target="../slideLayouts/slideLayout7.xml"/><Relationship Id="rId6" Type="http://schemas.openxmlformats.org/officeDocument/2006/relationships/image" Target="../media/image49.png"/><Relationship Id="rId5" Type="http://schemas.openxmlformats.org/officeDocument/2006/relationships/image" Target="../media/image48.png"/><Relationship Id="rId10" Type="http://schemas.openxmlformats.org/officeDocument/2006/relationships/image" Target="../media/image53.png"/><Relationship Id="rId4" Type="http://schemas.openxmlformats.org/officeDocument/2006/relationships/image" Target="../media/image45.png"/><Relationship Id="rId9" Type="http://schemas.openxmlformats.org/officeDocument/2006/relationships/image" Target="../media/image52.png"/></Relationships>
</file>

<file path=ppt/slides/_rels/slide11.xml.rels><?xml version="1.0" encoding="UTF-8" standalone="yes"?>
<Relationships xmlns="http://schemas.openxmlformats.org/package/2006/relationships"><Relationship Id="rId3" Type="http://schemas.openxmlformats.org/officeDocument/2006/relationships/image" Target="../media/image55.svg"/><Relationship Id="rId2" Type="http://schemas.openxmlformats.org/officeDocument/2006/relationships/image" Target="../media/image54.png"/><Relationship Id="rId1" Type="http://schemas.openxmlformats.org/officeDocument/2006/relationships/slideLayout" Target="../slideLayouts/slideLayout7.xml"/><Relationship Id="rId4" Type="http://schemas.openxmlformats.org/officeDocument/2006/relationships/image" Target="../media/image56.jpg"/></Relationships>
</file>

<file path=ppt/slides/_rels/slide1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7.xml"/><Relationship Id="rId6" Type="http://schemas.openxmlformats.org/officeDocument/2006/relationships/image" Target="../media/image61.png"/><Relationship Id="rId5" Type="http://schemas.openxmlformats.org/officeDocument/2006/relationships/image" Target="../media/image60.JPG"/><Relationship Id="rId4" Type="http://schemas.openxmlformats.org/officeDocument/2006/relationships/image" Target="../media/image59.JPG"/></Relationships>
</file>

<file path=ppt/slides/_rels/slide13.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JPG"/><Relationship Id="rId1" Type="http://schemas.openxmlformats.org/officeDocument/2006/relationships/slideLayout" Target="../slideLayouts/slideLayout7.xml"/><Relationship Id="rId5" Type="http://schemas.openxmlformats.org/officeDocument/2006/relationships/image" Target="../media/image65.jpeg"/><Relationship Id="rId4" Type="http://schemas.openxmlformats.org/officeDocument/2006/relationships/image" Target="../media/image64.jpeg"/></Relationships>
</file>

<file path=ppt/slides/_rels/slide14.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7.xml"/><Relationship Id="rId4" Type="http://schemas.openxmlformats.org/officeDocument/2006/relationships/image" Target="../media/image68.png"/></Relationships>
</file>

<file path=ppt/slides/_rels/slide15.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7.xml"/><Relationship Id="rId4" Type="http://schemas.openxmlformats.org/officeDocument/2006/relationships/image" Target="../media/image71.jpeg"/></Relationships>
</file>

<file path=ppt/slides/_rels/slide16.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image" Target="../media/image72.emf"/><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76.png"/><Relationship Id="rId7" Type="http://schemas.openxmlformats.org/officeDocument/2006/relationships/image" Target="../media/image80.png"/><Relationship Id="rId2" Type="http://schemas.openxmlformats.org/officeDocument/2006/relationships/image" Target="../media/image75.png"/><Relationship Id="rId1" Type="http://schemas.openxmlformats.org/officeDocument/2006/relationships/slideLayout" Target="../slideLayouts/slideLayout7.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image" Target="../media/image77.png"/></Relationships>
</file>

<file path=ppt/slides/_rels/slide19.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image" Target="../media/image81.jpeg"/><Relationship Id="rId1" Type="http://schemas.openxmlformats.org/officeDocument/2006/relationships/slideLayout" Target="../slideLayouts/slideLayout7.xml"/><Relationship Id="rId6" Type="http://schemas.openxmlformats.org/officeDocument/2006/relationships/image" Target="../media/image85.jpeg"/><Relationship Id="rId5" Type="http://schemas.openxmlformats.org/officeDocument/2006/relationships/image" Target="../media/image84.png"/><Relationship Id="rId4" Type="http://schemas.openxmlformats.org/officeDocument/2006/relationships/image" Target="../media/image83.png"/></Relationships>
</file>

<file path=ppt/slides/_rels/slide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slideLayout" Target="../slideLayouts/slideLayout7.xml"/><Relationship Id="rId7" Type="http://schemas.openxmlformats.org/officeDocument/2006/relationships/image" Target="../media/image5.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jpeg"/><Relationship Id="rId4" Type="http://schemas.openxmlformats.org/officeDocument/2006/relationships/image" Target="../media/image2.png"/><Relationship Id="rId9" Type="http://schemas.openxmlformats.org/officeDocument/2006/relationships/image" Target="../media/image7.jpeg"/></Relationships>
</file>

<file path=ppt/slides/_rels/slide20.xml.rels><?xml version="1.0" encoding="UTF-8" standalone="yes"?>
<Relationships xmlns="http://schemas.openxmlformats.org/package/2006/relationships"><Relationship Id="rId8" Type="http://schemas.openxmlformats.org/officeDocument/2006/relationships/image" Target="../media/image92.jpg"/><Relationship Id="rId13" Type="http://schemas.openxmlformats.org/officeDocument/2006/relationships/image" Target="../media/image97.jpg"/><Relationship Id="rId18" Type="http://schemas.openxmlformats.org/officeDocument/2006/relationships/image" Target="../media/image102.png"/><Relationship Id="rId3" Type="http://schemas.openxmlformats.org/officeDocument/2006/relationships/image" Target="../media/image87.jpg"/><Relationship Id="rId7" Type="http://schemas.openxmlformats.org/officeDocument/2006/relationships/image" Target="../media/image91.jpg"/><Relationship Id="rId12" Type="http://schemas.openxmlformats.org/officeDocument/2006/relationships/image" Target="../media/image96.jpg"/><Relationship Id="rId17" Type="http://schemas.openxmlformats.org/officeDocument/2006/relationships/image" Target="../media/image101.jpg"/><Relationship Id="rId2" Type="http://schemas.openxmlformats.org/officeDocument/2006/relationships/image" Target="../media/image86.jpg"/><Relationship Id="rId16" Type="http://schemas.openxmlformats.org/officeDocument/2006/relationships/image" Target="../media/image100.jpg"/><Relationship Id="rId1" Type="http://schemas.openxmlformats.org/officeDocument/2006/relationships/slideLayout" Target="../slideLayouts/slideLayout7.xml"/><Relationship Id="rId6" Type="http://schemas.openxmlformats.org/officeDocument/2006/relationships/image" Target="../media/image90.jpg"/><Relationship Id="rId11" Type="http://schemas.openxmlformats.org/officeDocument/2006/relationships/image" Target="../media/image95.jpg"/><Relationship Id="rId5" Type="http://schemas.openxmlformats.org/officeDocument/2006/relationships/image" Target="../media/image89.jpg"/><Relationship Id="rId15" Type="http://schemas.openxmlformats.org/officeDocument/2006/relationships/image" Target="../media/image99.jpg"/><Relationship Id="rId10" Type="http://schemas.openxmlformats.org/officeDocument/2006/relationships/image" Target="../media/image94.jpg"/><Relationship Id="rId19" Type="http://schemas.openxmlformats.org/officeDocument/2006/relationships/image" Target="../media/image103.png"/><Relationship Id="rId4" Type="http://schemas.openxmlformats.org/officeDocument/2006/relationships/image" Target="../media/image88.jpg"/><Relationship Id="rId9" Type="http://schemas.openxmlformats.org/officeDocument/2006/relationships/image" Target="../media/image93.jpg"/><Relationship Id="rId14" Type="http://schemas.openxmlformats.org/officeDocument/2006/relationships/image" Target="../media/image98.jpg"/></Relationships>
</file>

<file path=ppt/slides/_rels/slide21.xml.rels><?xml version="1.0" encoding="UTF-8" standalone="yes"?>
<Relationships xmlns="http://schemas.openxmlformats.org/package/2006/relationships"><Relationship Id="rId3" Type="http://schemas.openxmlformats.org/officeDocument/2006/relationships/image" Target="../media/image105.png"/><Relationship Id="rId7" Type="http://schemas.openxmlformats.org/officeDocument/2006/relationships/image" Target="../media/image109.png"/><Relationship Id="rId2" Type="http://schemas.openxmlformats.org/officeDocument/2006/relationships/image" Target="../media/image104.png"/><Relationship Id="rId1" Type="http://schemas.openxmlformats.org/officeDocument/2006/relationships/slideLayout" Target="../slideLayouts/slideLayout7.xml"/><Relationship Id="rId6" Type="http://schemas.openxmlformats.org/officeDocument/2006/relationships/image" Target="../media/image108.png"/><Relationship Id="rId5" Type="http://schemas.openxmlformats.org/officeDocument/2006/relationships/image" Target="../media/image107.png"/><Relationship Id="rId4" Type="http://schemas.openxmlformats.org/officeDocument/2006/relationships/image" Target="../media/image106.png"/></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0.png"/><Relationship Id="rId1" Type="http://schemas.openxmlformats.org/officeDocument/2006/relationships/slideLayout" Target="../slideLayouts/slideLayout7.xml"/><Relationship Id="rId4" Type="http://schemas.openxmlformats.org/officeDocument/2006/relationships/image" Target="../media/image111.png"/></Relationships>
</file>

<file path=ppt/slides/_rels/slide23.xml.rels><?xml version="1.0" encoding="UTF-8" standalone="yes"?>
<Relationships xmlns="http://schemas.openxmlformats.org/package/2006/relationships"><Relationship Id="rId8" Type="http://schemas.openxmlformats.org/officeDocument/2006/relationships/image" Target="../media/image118.png"/><Relationship Id="rId13" Type="http://schemas.openxmlformats.org/officeDocument/2006/relationships/image" Target="../media/image123.png"/><Relationship Id="rId3" Type="http://schemas.openxmlformats.org/officeDocument/2006/relationships/image" Target="../media/image113.png"/><Relationship Id="rId7" Type="http://schemas.openxmlformats.org/officeDocument/2006/relationships/image" Target="../media/image117.png"/><Relationship Id="rId12" Type="http://schemas.openxmlformats.org/officeDocument/2006/relationships/image" Target="../media/image122.png"/><Relationship Id="rId2" Type="http://schemas.openxmlformats.org/officeDocument/2006/relationships/image" Target="../media/image112.png"/><Relationship Id="rId16" Type="http://schemas.openxmlformats.org/officeDocument/2006/relationships/image" Target="../media/image126.png"/><Relationship Id="rId1" Type="http://schemas.openxmlformats.org/officeDocument/2006/relationships/slideLayout" Target="../slideLayouts/slideLayout7.xml"/><Relationship Id="rId6" Type="http://schemas.openxmlformats.org/officeDocument/2006/relationships/image" Target="../media/image116.png"/><Relationship Id="rId11" Type="http://schemas.openxmlformats.org/officeDocument/2006/relationships/image" Target="../media/image121.png"/><Relationship Id="rId5" Type="http://schemas.openxmlformats.org/officeDocument/2006/relationships/image" Target="../media/image115.png"/><Relationship Id="rId15" Type="http://schemas.openxmlformats.org/officeDocument/2006/relationships/image" Target="../media/image125.png"/><Relationship Id="rId10" Type="http://schemas.openxmlformats.org/officeDocument/2006/relationships/image" Target="../media/image120.png"/><Relationship Id="rId4" Type="http://schemas.openxmlformats.org/officeDocument/2006/relationships/image" Target="../media/image114.png"/><Relationship Id="rId9" Type="http://schemas.openxmlformats.org/officeDocument/2006/relationships/image" Target="../media/image119.png"/><Relationship Id="rId14" Type="http://schemas.openxmlformats.org/officeDocument/2006/relationships/image" Target="../media/image124.png"/></Relationships>
</file>

<file path=ppt/slides/_rels/slide24.xml.rels><?xml version="1.0" encoding="UTF-8" standalone="yes"?>
<Relationships xmlns="http://schemas.openxmlformats.org/package/2006/relationships"><Relationship Id="rId8" Type="http://schemas.openxmlformats.org/officeDocument/2006/relationships/image" Target="../media/image3.png"/><Relationship Id="rId13" Type="http://schemas.openxmlformats.org/officeDocument/2006/relationships/image" Target="../media/image135.jpeg"/><Relationship Id="rId18" Type="http://schemas.openxmlformats.org/officeDocument/2006/relationships/image" Target="../media/image140.jpeg"/><Relationship Id="rId3" Type="http://schemas.openxmlformats.org/officeDocument/2006/relationships/image" Target="../media/image128.jpeg"/><Relationship Id="rId7" Type="http://schemas.openxmlformats.org/officeDocument/2006/relationships/image" Target="../media/image5.png"/><Relationship Id="rId12" Type="http://schemas.openxmlformats.org/officeDocument/2006/relationships/image" Target="../media/image134.jpeg"/><Relationship Id="rId17" Type="http://schemas.openxmlformats.org/officeDocument/2006/relationships/image" Target="../media/image139.jpeg"/><Relationship Id="rId2" Type="http://schemas.openxmlformats.org/officeDocument/2006/relationships/image" Target="../media/image127.jpeg"/><Relationship Id="rId16" Type="http://schemas.openxmlformats.org/officeDocument/2006/relationships/image" Target="../media/image138.jpeg"/><Relationship Id="rId20" Type="http://schemas.openxmlformats.org/officeDocument/2006/relationships/image" Target="../media/image142.svg"/><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133.png"/><Relationship Id="rId5" Type="http://schemas.openxmlformats.org/officeDocument/2006/relationships/image" Target="../media/image130.jpeg"/><Relationship Id="rId15" Type="http://schemas.openxmlformats.org/officeDocument/2006/relationships/image" Target="../media/image137.jpeg"/><Relationship Id="rId10" Type="http://schemas.openxmlformats.org/officeDocument/2006/relationships/image" Target="../media/image132.png"/><Relationship Id="rId19" Type="http://schemas.openxmlformats.org/officeDocument/2006/relationships/image" Target="../media/image141.png"/><Relationship Id="rId4" Type="http://schemas.openxmlformats.org/officeDocument/2006/relationships/image" Target="../media/image129.jpeg"/><Relationship Id="rId9" Type="http://schemas.openxmlformats.org/officeDocument/2006/relationships/image" Target="../media/image131.png"/><Relationship Id="rId14" Type="http://schemas.openxmlformats.org/officeDocument/2006/relationships/image" Target="../media/image136.jpeg"/></Relationships>
</file>

<file path=ppt/slides/_rels/slide25.xml.rels><?xml version="1.0" encoding="UTF-8" standalone="yes"?>
<Relationships xmlns="http://schemas.openxmlformats.org/package/2006/relationships"><Relationship Id="rId8" Type="http://schemas.openxmlformats.org/officeDocument/2006/relationships/image" Target="../media/image149.jpeg"/><Relationship Id="rId3" Type="http://schemas.openxmlformats.org/officeDocument/2006/relationships/image" Target="../media/image144.jpeg"/><Relationship Id="rId7" Type="http://schemas.openxmlformats.org/officeDocument/2006/relationships/image" Target="../media/image148.jpeg"/><Relationship Id="rId12" Type="http://schemas.openxmlformats.org/officeDocument/2006/relationships/image" Target="../media/image153.jpeg"/><Relationship Id="rId2" Type="http://schemas.openxmlformats.org/officeDocument/2006/relationships/image" Target="../media/image143.jpeg"/><Relationship Id="rId1" Type="http://schemas.openxmlformats.org/officeDocument/2006/relationships/slideLayout" Target="../slideLayouts/slideLayout7.xml"/><Relationship Id="rId6" Type="http://schemas.openxmlformats.org/officeDocument/2006/relationships/image" Target="../media/image147.jpeg"/><Relationship Id="rId11" Type="http://schemas.openxmlformats.org/officeDocument/2006/relationships/image" Target="../media/image152.jpeg"/><Relationship Id="rId5" Type="http://schemas.openxmlformats.org/officeDocument/2006/relationships/image" Target="../media/image146.jpeg"/><Relationship Id="rId10" Type="http://schemas.openxmlformats.org/officeDocument/2006/relationships/image" Target="../media/image151.jpeg"/><Relationship Id="rId4" Type="http://schemas.openxmlformats.org/officeDocument/2006/relationships/image" Target="../media/image145.jpeg"/><Relationship Id="rId9" Type="http://schemas.openxmlformats.org/officeDocument/2006/relationships/image" Target="../media/image150.jpeg"/></Relationships>
</file>

<file path=ppt/slides/_rels/slide2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11.png"/><Relationship Id="rId7" Type="http://schemas.openxmlformats.org/officeDocument/2006/relationships/image" Target="../media/image13.png"/><Relationship Id="rId2" Type="http://schemas.openxmlformats.org/officeDocument/2006/relationships/image" Target="../media/image10.jpeg"/><Relationship Id="rId1" Type="http://schemas.openxmlformats.org/officeDocument/2006/relationships/slideLayout" Target="../slideLayouts/slideLayout7.xml"/><Relationship Id="rId6" Type="http://schemas.microsoft.com/office/2007/relationships/hdphoto" Target="../media/hdphoto2.wdp"/><Relationship Id="rId5" Type="http://schemas.openxmlformats.org/officeDocument/2006/relationships/image" Target="../media/image12.png"/><Relationship Id="rId4" Type="http://schemas.microsoft.com/office/2007/relationships/hdphoto" Target="../media/hdphoto1.wdp"/><Relationship Id="rId9" Type="http://schemas.openxmlformats.org/officeDocument/2006/relationships/image" Target="../media/image14.png"/></Relationships>
</file>

<file path=ppt/slides/_rels/slide4.xml.rels><?xml version="1.0" encoding="UTF-8" standalone="yes"?>
<Relationships xmlns="http://schemas.openxmlformats.org/package/2006/relationships"><Relationship Id="rId8" Type="http://schemas.openxmlformats.org/officeDocument/2006/relationships/image" Target="../media/image20.png"/><Relationship Id="rId13" Type="http://schemas.openxmlformats.org/officeDocument/2006/relationships/image" Target="../media/image24.png"/><Relationship Id="rId3" Type="http://schemas.microsoft.com/office/2007/relationships/hdphoto" Target="../media/hdphoto3.wdp"/><Relationship Id="rId7" Type="http://schemas.openxmlformats.org/officeDocument/2006/relationships/image" Target="../media/image19.jpeg"/><Relationship Id="rId12" Type="http://schemas.openxmlformats.org/officeDocument/2006/relationships/image" Target="../media/image23.png"/><Relationship Id="rId2"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18.png"/><Relationship Id="rId11" Type="http://schemas.openxmlformats.org/officeDocument/2006/relationships/image" Target="../media/image22.png"/><Relationship Id="rId5" Type="http://schemas.openxmlformats.org/officeDocument/2006/relationships/image" Target="../media/image17.png"/><Relationship Id="rId10" Type="http://schemas.openxmlformats.org/officeDocument/2006/relationships/image" Target="../media/image2.png"/><Relationship Id="rId4" Type="http://schemas.openxmlformats.org/officeDocument/2006/relationships/image" Target="../media/image16.png"/><Relationship Id="rId9" Type="http://schemas.openxmlformats.org/officeDocument/2006/relationships/image" Target="../media/image21.png"/><Relationship Id="rId14" Type="http://schemas.openxmlformats.org/officeDocument/2006/relationships/image" Target="../media/image25.png"/></Relationships>
</file>

<file path=ppt/slides/_rels/slide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8" Type="http://schemas.openxmlformats.org/officeDocument/2006/relationships/image" Target="../media/image33.jpg"/><Relationship Id="rId3" Type="http://schemas.openxmlformats.org/officeDocument/2006/relationships/image" Target="../media/image28.jpg"/><Relationship Id="rId7" Type="http://schemas.openxmlformats.org/officeDocument/2006/relationships/image" Target="../media/image32.jpg"/><Relationship Id="rId12" Type="http://schemas.openxmlformats.org/officeDocument/2006/relationships/image" Target="../media/image37.jpg"/><Relationship Id="rId2" Type="http://schemas.openxmlformats.org/officeDocument/2006/relationships/image" Target="../media/image27.jpg"/><Relationship Id="rId1" Type="http://schemas.openxmlformats.org/officeDocument/2006/relationships/slideLayout" Target="../slideLayouts/slideLayout7.xml"/><Relationship Id="rId6" Type="http://schemas.openxmlformats.org/officeDocument/2006/relationships/image" Target="../media/image31.jpg"/><Relationship Id="rId11" Type="http://schemas.openxmlformats.org/officeDocument/2006/relationships/image" Target="../media/image36.jpg"/><Relationship Id="rId5" Type="http://schemas.openxmlformats.org/officeDocument/2006/relationships/image" Target="../media/image30.jpg"/><Relationship Id="rId10" Type="http://schemas.openxmlformats.org/officeDocument/2006/relationships/image" Target="../media/image35.jpg"/><Relationship Id="rId4" Type="http://schemas.openxmlformats.org/officeDocument/2006/relationships/image" Target="../media/image29.jpg"/><Relationship Id="rId9" Type="http://schemas.openxmlformats.org/officeDocument/2006/relationships/image" Target="../media/image34.jpg"/></Relationships>
</file>

<file path=ppt/slides/_rels/slide7.xml.rels><?xml version="1.0" encoding="UTF-8" standalone="yes"?>
<Relationships xmlns="http://schemas.openxmlformats.org/package/2006/relationships"><Relationship Id="rId3" Type="http://schemas.openxmlformats.org/officeDocument/2006/relationships/image" Target="../media/image39.jpg"/><Relationship Id="rId7" Type="http://schemas.openxmlformats.org/officeDocument/2006/relationships/image" Target="../media/image43.jpg"/><Relationship Id="rId2" Type="http://schemas.openxmlformats.org/officeDocument/2006/relationships/image" Target="../media/image38.jpg"/><Relationship Id="rId1" Type="http://schemas.openxmlformats.org/officeDocument/2006/relationships/slideLayout" Target="../slideLayouts/slideLayout7.xml"/><Relationship Id="rId6" Type="http://schemas.openxmlformats.org/officeDocument/2006/relationships/image" Target="../media/image42.png"/><Relationship Id="rId5" Type="http://schemas.openxmlformats.org/officeDocument/2006/relationships/image" Target="../media/image41.jpg"/><Relationship Id="rId4" Type="http://schemas.openxmlformats.org/officeDocument/2006/relationships/image" Target="../media/image40.jpg"/></Relationships>
</file>

<file path=ppt/slides/_rels/slide8.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46.emf"/><Relationship Id="rId2" Type="http://schemas.openxmlformats.org/officeDocument/2006/relationships/image" Target="../media/image45.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5CF34006-2044-4068-818F-888BA5976E9B}"/>
              </a:ext>
            </a:extLst>
          </p:cNvPr>
          <p:cNvPicPr>
            <a:picLocks noChangeAspect="1"/>
          </p:cNvPicPr>
          <p:nvPr/>
        </p:nvPicPr>
        <p:blipFill>
          <a:blip r:embed="rId2"/>
          <a:stretch>
            <a:fillRect/>
          </a:stretch>
        </p:blipFill>
        <p:spPr>
          <a:xfrm>
            <a:off x="136663" y="189345"/>
            <a:ext cx="11982513" cy="3946049"/>
          </a:xfrm>
          <a:prstGeom prst="rect">
            <a:avLst/>
          </a:prstGeom>
        </p:spPr>
      </p:pic>
      <p:sp>
        <p:nvSpPr>
          <p:cNvPr id="2" name="WordArt 2">
            <a:extLst>
              <a:ext uri="{FF2B5EF4-FFF2-40B4-BE49-F238E27FC236}">
                <a16:creationId xmlns:a16="http://schemas.microsoft.com/office/drawing/2014/main" id="{835A9D85-F6B9-4CBC-BB4F-5C6166BCC9D7}"/>
              </a:ext>
            </a:extLst>
          </p:cNvPr>
          <p:cNvSpPr>
            <a:spLocks noChangeArrowheads="1" noChangeShapeType="1" noTextEdit="1"/>
          </p:cNvSpPr>
          <p:nvPr/>
        </p:nvSpPr>
        <p:spPr bwMode="auto">
          <a:xfrm>
            <a:off x="3899821" y="3323205"/>
            <a:ext cx="7439442" cy="482600"/>
          </a:xfrm>
          <a:prstGeom prst="rect">
            <a:avLst/>
          </a:prstGeom>
        </p:spPr>
        <p:txBody>
          <a:bodyPr wrap="none" fromWordArt="1">
            <a:prstTxWarp prst="textPlain">
              <a:avLst>
                <a:gd name="adj" fmla="val 50000"/>
              </a:avLst>
            </a:prstTxWarp>
          </a:bodyPr>
          <a:lstStyle/>
          <a:p>
            <a:pPr algn="ctr" rtl="0">
              <a:buNone/>
            </a:pPr>
            <a:r>
              <a:rPr lang="en-AU" sz="2400" b="1" kern="10" spc="0" dirty="0">
                <a:ln w="6350" algn="ctr">
                  <a:solidFill>
                    <a:srgbClr val="0033CC">
                      <a:alpha val="60001"/>
                    </a:srgbClr>
                  </a:solidFill>
                  <a:round/>
                  <a:headEnd/>
                  <a:tailEnd/>
                </a:ln>
                <a:solidFill>
                  <a:srgbClr val="FFFFFF"/>
                </a:solidFill>
                <a:effectLst>
                  <a:outerShdw dist="29783" dir="1514402" algn="ctr" rotWithShape="0">
                    <a:srgbClr val="000000">
                      <a:alpha val="50000"/>
                    </a:srgbClr>
                  </a:outerShdw>
                </a:effectLst>
                <a:latin typeface="Comic Sans MS" panose="030F0702030302020204" pitchFamily="66" charset="0"/>
              </a:rPr>
              <a:t>People Place Purpose</a:t>
            </a:r>
          </a:p>
        </p:txBody>
      </p:sp>
      <p:sp>
        <p:nvSpPr>
          <p:cNvPr id="3" name="WordArt 3">
            <a:extLst>
              <a:ext uri="{FF2B5EF4-FFF2-40B4-BE49-F238E27FC236}">
                <a16:creationId xmlns:a16="http://schemas.microsoft.com/office/drawing/2014/main" id="{311B5FAD-4F24-42A5-9E54-820A9F51070E}"/>
              </a:ext>
            </a:extLst>
          </p:cNvPr>
          <p:cNvSpPr>
            <a:spLocks noChangeArrowheads="1" noChangeShapeType="1" noTextEdit="1"/>
          </p:cNvSpPr>
          <p:nvPr/>
        </p:nvSpPr>
        <p:spPr bwMode="auto">
          <a:xfrm rot="-573937">
            <a:off x="469223" y="564706"/>
            <a:ext cx="6130942" cy="1095871"/>
          </a:xfrm>
          <a:prstGeom prst="rect">
            <a:avLst/>
          </a:prstGeom>
        </p:spPr>
        <p:txBody>
          <a:bodyPr wrap="none" fromWordArt="1">
            <a:prstTxWarp prst="textPlain">
              <a:avLst>
                <a:gd name="adj" fmla="val 50000"/>
              </a:avLst>
            </a:prstTxWarp>
          </a:bodyPr>
          <a:lstStyle/>
          <a:p>
            <a:pPr algn="ctr" rtl="0">
              <a:buNone/>
            </a:pPr>
            <a:r>
              <a:rPr lang="en-AU" sz="2400" b="1" kern="10" spc="0" dirty="0">
                <a:ln w="6350" algn="ctr">
                  <a:solidFill>
                    <a:srgbClr val="0033CC">
                      <a:alpha val="60001"/>
                    </a:srgbClr>
                  </a:solidFill>
                  <a:round/>
                  <a:headEnd/>
                  <a:tailEnd/>
                </a:ln>
                <a:solidFill>
                  <a:srgbClr val="FFFFFF"/>
                </a:solidFill>
                <a:effectLst>
                  <a:outerShdw dist="29783" dir="1514402" algn="ctr" rotWithShape="0">
                    <a:srgbClr val="000000">
                      <a:alpha val="50000"/>
                    </a:srgbClr>
                  </a:outerShdw>
                </a:effectLst>
                <a:latin typeface="Comic Sans MS" panose="030F0702030302020204" pitchFamily="66" charset="0"/>
              </a:rPr>
              <a:t>Place of Choice</a:t>
            </a:r>
          </a:p>
        </p:txBody>
      </p:sp>
      <p:sp>
        <p:nvSpPr>
          <p:cNvPr id="8" name="Rectangle 7">
            <a:extLst>
              <a:ext uri="{FF2B5EF4-FFF2-40B4-BE49-F238E27FC236}">
                <a16:creationId xmlns:a16="http://schemas.microsoft.com/office/drawing/2014/main" id="{983A4524-D117-4CA7-94B3-BA7A03E44D63}"/>
              </a:ext>
            </a:extLst>
          </p:cNvPr>
          <p:cNvSpPr/>
          <p:nvPr/>
        </p:nvSpPr>
        <p:spPr>
          <a:xfrm>
            <a:off x="136663" y="4135394"/>
            <a:ext cx="11918674" cy="2215991"/>
          </a:xfrm>
          <a:prstGeom prst="rect">
            <a:avLst/>
          </a:prstGeom>
          <a:noFill/>
        </p:spPr>
        <p:txBody>
          <a:bodyPr wrap="square" lIns="91440" tIns="45720" rIns="91440" bIns="45720">
            <a:spAutoFit/>
          </a:bodyPr>
          <a:lstStyle/>
          <a:p>
            <a:pPr algn="ctr"/>
            <a:r>
              <a:rPr lang="en-AU" sz="13800" b="0" cap="none" spc="0" dirty="0">
                <a:ln w="0"/>
                <a:solidFill>
                  <a:srgbClr val="3333FF"/>
                </a:solidFill>
                <a:effectLst>
                  <a:outerShdw blurRad="38100" dist="25400" dir="5400000" algn="ctr" rotWithShape="0">
                    <a:srgbClr val="6E747A">
                      <a:alpha val="43000"/>
                    </a:srgbClr>
                  </a:outerShdw>
                </a:effectLst>
                <a:latin typeface="Arial Rounded MT Bold" panose="020F0704030504030204" pitchFamily="34" charset="0"/>
              </a:rPr>
              <a:t>S</a:t>
            </a:r>
            <a:r>
              <a:rPr lang="en-AU" sz="9600" b="0" cap="none" spc="0" dirty="0">
                <a:ln w="0"/>
                <a:solidFill>
                  <a:srgbClr val="3333FF"/>
                </a:solidFill>
                <a:effectLst>
                  <a:outerShdw blurRad="38100" dist="25400" dir="5400000" algn="ctr" rotWithShape="0">
                    <a:srgbClr val="6E747A">
                      <a:alpha val="43000"/>
                    </a:srgbClr>
                  </a:outerShdw>
                </a:effectLst>
                <a:latin typeface="Arial Rounded MT Bold" panose="020F0704030504030204" pitchFamily="34" charset="0"/>
              </a:rPr>
              <a:t>UDBURY</a:t>
            </a:r>
            <a:r>
              <a:rPr lang="en-AU" sz="13800" b="0" cap="none" spc="0" dirty="0">
                <a:ln w="0"/>
                <a:solidFill>
                  <a:srgbClr val="3333FF"/>
                </a:solidFill>
                <a:effectLst>
                  <a:outerShdw blurRad="38100" dist="25400" dir="5400000" algn="ctr" rotWithShape="0">
                    <a:srgbClr val="6E747A">
                      <a:alpha val="43000"/>
                    </a:srgbClr>
                  </a:outerShdw>
                </a:effectLst>
                <a:latin typeface="Arial Rounded MT Bold" panose="020F0704030504030204" pitchFamily="34" charset="0"/>
              </a:rPr>
              <a:t> H</a:t>
            </a:r>
            <a:r>
              <a:rPr lang="en-AU" sz="9600" b="0" cap="none" spc="0" dirty="0">
                <a:ln w="0"/>
                <a:solidFill>
                  <a:srgbClr val="3333FF"/>
                </a:solidFill>
                <a:effectLst>
                  <a:outerShdw blurRad="38100" dist="25400" dir="5400000" algn="ctr" rotWithShape="0">
                    <a:srgbClr val="6E747A">
                      <a:alpha val="43000"/>
                    </a:srgbClr>
                  </a:outerShdw>
                </a:effectLst>
                <a:latin typeface="Arial Rounded MT Bold" panose="020F0704030504030204" pitchFamily="34" charset="0"/>
              </a:rPr>
              <a:t>OUSE</a:t>
            </a:r>
          </a:p>
        </p:txBody>
      </p:sp>
    </p:spTree>
    <p:extLst>
      <p:ext uri="{BB962C8B-B14F-4D97-AF65-F5344CB8AC3E}">
        <p14:creationId xmlns:p14="http://schemas.microsoft.com/office/powerpoint/2010/main" val="127681807"/>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3"/>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57B8088-DB06-4B9C-BD71-09B558B58CE6}"/>
              </a:ext>
            </a:extLst>
          </p:cNvPr>
          <p:cNvSpPr/>
          <p:nvPr/>
        </p:nvSpPr>
        <p:spPr>
          <a:xfrm>
            <a:off x="527028" y="323576"/>
            <a:ext cx="5017738" cy="861774"/>
          </a:xfrm>
          <a:prstGeom prst="rect">
            <a:avLst/>
          </a:prstGeom>
        </p:spPr>
        <p:txBody>
          <a:bodyPr wrap="square">
            <a:spAutoFit/>
          </a:bodyPr>
          <a:lstStyle/>
          <a:p>
            <a:endParaRPr lang="en-AU" sz="1400" dirty="0">
              <a:solidFill>
                <a:srgbClr val="000000"/>
              </a:solidFill>
              <a:latin typeface="Calibri" panose="020F0502020204030204" pitchFamily="34" charset="0"/>
            </a:endParaRPr>
          </a:p>
          <a:p>
            <a:pPr algn="ctr"/>
            <a:r>
              <a:rPr lang="en-AU" sz="1400" dirty="0">
                <a:solidFill>
                  <a:srgbClr val="000000"/>
                </a:solidFill>
                <a:latin typeface="Calibri" panose="020F0502020204030204" pitchFamily="34" charset="0"/>
              </a:rPr>
              <a:t> </a:t>
            </a:r>
            <a:r>
              <a:rPr lang="en-AU" dirty="0">
                <a:solidFill>
                  <a:srgbClr val="000000"/>
                </a:solidFill>
                <a:latin typeface="Calibri" panose="020F0502020204030204" pitchFamily="34" charset="0"/>
              </a:rPr>
              <a:t>Board of Management</a:t>
            </a:r>
          </a:p>
          <a:p>
            <a:r>
              <a:rPr lang="en-AU" dirty="0">
                <a:solidFill>
                  <a:srgbClr val="000000"/>
                </a:solidFill>
                <a:latin typeface="Calibri" panose="020F0502020204030204" pitchFamily="34" charset="0"/>
              </a:rPr>
              <a:t>SUDBURY COMMUNITY HOUSE ASSOCIATION INC </a:t>
            </a:r>
          </a:p>
        </p:txBody>
      </p:sp>
      <p:pic>
        <p:nvPicPr>
          <p:cNvPr id="3" name="Picture 2">
            <a:extLst>
              <a:ext uri="{FF2B5EF4-FFF2-40B4-BE49-F238E27FC236}">
                <a16:creationId xmlns:a16="http://schemas.microsoft.com/office/drawing/2014/main" id="{2A167697-7EB0-4CFC-8470-F3DFE6F1FEB0}"/>
              </a:ext>
            </a:extLst>
          </p:cNvPr>
          <p:cNvPicPr>
            <a:picLocks noChangeAspect="1"/>
          </p:cNvPicPr>
          <p:nvPr/>
        </p:nvPicPr>
        <p:blipFill>
          <a:blip r:embed="rId2"/>
          <a:stretch>
            <a:fillRect/>
          </a:stretch>
        </p:blipFill>
        <p:spPr>
          <a:xfrm>
            <a:off x="6647236" y="472207"/>
            <a:ext cx="4451046" cy="1183476"/>
          </a:xfrm>
          <a:prstGeom prst="rect">
            <a:avLst/>
          </a:prstGeom>
        </p:spPr>
      </p:pic>
      <p:sp>
        <p:nvSpPr>
          <p:cNvPr id="4" name="Rectangle 3">
            <a:extLst>
              <a:ext uri="{FF2B5EF4-FFF2-40B4-BE49-F238E27FC236}">
                <a16:creationId xmlns:a16="http://schemas.microsoft.com/office/drawing/2014/main" id="{74634D70-54CF-4A81-ABCB-10461692C0EB}"/>
              </a:ext>
            </a:extLst>
          </p:cNvPr>
          <p:cNvSpPr/>
          <p:nvPr/>
        </p:nvSpPr>
        <p:spPr>
          <a:xfrm>
            <a:off x="7412413" y="3242847"/>
            <a:ext cx="1657698" cy="646331"/>
          </a:xfrm>
          <a:prstGeom prst="rect">
            <a:avLst/>
          </a:prstGeom>
        </p:spPr>
        <p:txBody>
          <a:bodyPr wrap="none">
            <a:spAutoFit/>
          </a:bodyPr>
          <a:lstStyle/>
          <a:p>
            <a:pPr algn="ctr"/>
            <a:r>
              <a:rPr lang="en-AU" sz="1200" b="1" dirty="0">
                <a:solidFill>
                  <a:srgbClr val="000099"/>
                </a:solidFill>
              </a:rPr>
              <a:t>Ann Vivers</a:t>
            </a:r>
            <a:br>
              <a:rPr lang="en-AU" sz="1200" b="1" dirty="0">
                <a:solidFill>
                  <a:srgbClr val="000099"/>
                </a:solidFill>
              </a:rPr>
            </a:br>
            <a:r>
              <a:rPr lang="en-AU" sz="1200" b="1" dirty="0">
                <a:solidFill>
                  <a:srgbClr val="000099"/>
                </a:solidFill>
              </a:rPr>
              <a:t>Board of Management </a:t>
            </a:r>
            <a:br>
              <a:rPr lang="en-AU" sz="1200" b="1" dirty="0">
                <a:solidFill>
                  <a:srgbClr val="000099"/>
                </a:solidFill>
              </a:rPr>
            </a:br>
            <a:r>
              <a:rPr lang="en-AU" sz="1200" b="1" dirty="0">
                <a:solidFill>
                  <a:srgbClr val="000099"/>
                </a:solidFill>
              </a:rPr>
              <a:t>(Secretary)</a:t>
            </a:r>
            <a:endParaRPr lang="en-AU" sz="1200" dirty="0">
              <a:solidFill>
                <a:srgbClr val="000099"/>
              </a:solidFill>
            </a:endParaRPr>
          </a:p>
        </p:txBody>
      </p:sp>
      <p:pic>
        <p:nvPicPr>
          <p:cNvPr id="6" name="Picture 5">
            <a:extLst>
              <a:ext uri="{FF2B5EF4-FFF2-40B4-BE49-F238E27FC236}">
                <a16:creationId xmlns:a16="http://schemas.microsoft.com/office/drawing/2014/main" id="{CEBA1385-7F2E-47F5-8097-7B0490B508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3438" y="1420846"/>
            <a:ext cx="1428750" cy="142875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7" name="Rectangle 6">
            <a:extLst>
              <a:ext uri="{FF2B5EF4-FFF2-40B4-BE49-F238E27FC236}">
                <a16:creationId xmlns:a16="http://schemas.microsoft.com/office/drawing/2014/main" id="{A554B72D-A187-4040-A1C6-EF8634330A1D}"/>
              </a:ext>
            </a:extLst>
          </p:cNvPr>
          <p:cNvSpPr/>
          <p:nvPr/>
        </p:nvSpPr>
        <p:spPr>
          <a:xfrm>
            <a:off x="859013" y="3105834"/>
            <a:ext cx="1771955" cy="646331"/>
          </a:xfrm>
          <a:prstGeom prst="rect">
            <a:avLst/>
          </a:prstGeom>
        </p:spPr>
        <p:txBody>
          <a:bodyPr wrap="square">
            <a:spAutoFit/>
          </a:bodyPr>
          <a:lstStyle/>
          <a:p>
            <a:pPr algn="ctr"/>
            <a:r>
              <a:rPr lang="en-AU" sz="1200" b="1" dirty="0">
                <a:solidFill>
                  <a:srgbClr val="000099"/>
                </a:solidFill>
              </a:rPr>
              <a:t>Kim Wedge</a:t>
            </a:r>
            <a:br>
              <a:rPr lang="en-AU" sz="1200" b="1" dirty="0">
                <a:solidFill>
                  <a:srgbClr val="000099"/>
                </a:solidFill>
              </a:rPr>
            </a:br>
            <a:r>
              <a:rPr lang="en-AU" sz="1200" b="1" dirty="0">
                <a:solidFill>
                  <a:srgbClr val="000099"/>
                </a:solidFill>
              </a:rPr>
              <a:t>Board of Management (Chairperson)</a:t>
            </a:r>
            <a:endParaRPr lang="en-AU" sz="1200" dirty="0">
              <a:solidFill>
                <a:srgbClr val="000099"/>
              </a:solidFill>
            </a:endParaRPr>
          </a:p>
        </p:txBody>
      </p:sp>
      <p:pic>
        <p:nvPicPr>
          <p:cNvPr id="8" name="Picture 7">
            <a:extLst>
              <a:ext uri="{FF2B5EF4-FFF2-40B4-BE49-F238E27FC236}">
                <a16:creationId xmlns:a16="http://schemas.microsoft.com/office/drawing/2014/main" id="{7B0CA11A-3DC2-46DE-A2B9-E2A36605F22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63940" y="1587622"/>
            <a:ext cx="1477322" cy="147732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9" name="Rectangle 8">
            <a:extLst>
              <a:ext uri="{FF2B5EF4-FFF2-40B4-BE49-F238E27FC236}">
                <a16:creationId xmlns:a16="http://schemas.microsoft.com/office/drawing/2014/main" id="{C30272F4-1356-4ED8-B875-8917AA073728}"/>
              </a:ext>
            </a:extLst>
          </p:cNvPr>
          <p:cNvSpPr/>
          <p:nvPr/>
        </p:nvSpPr>
        <p:spPr>
          <a:xfrm>
            <a:off x="4135111" y="3024811"/>
            <a:ext cx="1657698" cy="646331"/>
          </a:xfrm>
          <a:prstGeom prst="rect">
            <a:avLst/>
          </a:prstGeom>
        </p:spPr>
        <p:txBody>
          <a:bodyPr wrap="none">
            <a:spAutoFit/>
          </a:bodyPr>
          <a:lstStyle/>
          <a:p>
            <a:pPr algn="ctr"/>
            <a:r>
              <a:rPr lang="en-AU" sz="1200" b="1" dirty="0">
                <a:solidFill>
                  <a:srgbClr val="000099"/>
                </a:solidFill>
              </a:rPr>
              <a:t>Jacqueline Hunt-Smith</a:t>
            </a:r>
            <a:br>
              <a:rPr lang="en-AU" sz="1200" b="1" dirty="0">
                <a:solidFill>
                  <a:srgbClr val="000099"/>
                </a:solidFill>
              </a:rPr>
            </a:br>
            <a:r>
              <a:rPr lang="en-AU" sz="1200" b="1" dirty="0">
                <a:solidFill>
                  <a:srgbClr val="000099"/>
                </a:solidFill>
              </a:rPr>
              <a:t>Board of Management </a:t>
            </a:r>
            <a:br>
              <a:rPr lang="en-AU" sz="1200" b="1" dirty="0">
                <a:solidFill>
                  <a:srgbClr val="000099"/>
                </a:solidFill>
              </a:rPr>
            </a:br>
            <a:r>
              <a:rPr lang="en-AU" sz="1200" b="1" dirty="0">
                <a:solidFill>
                  <a:srgbClr val="000099"/>
                </a:solidFill>
              </a:rPr>
              <a:t>(Vice Chairperson)</a:t>
            </a:r>
            <a:endParaRPr lang="en-AU" sz="1200" dirty="0">
              <a:solidFill>
                <a:srgbClr val="000099"/>
              </a:solidFill>
            </a:endParaRPr>
          </a:p>
        </p:txBody>
      </p:sp>
      <p:sp>
        <p:nvSpPr>
          <p:cNvPr id="10" name="Rectangle 9">
            <a:extLst>
              <a:ext uri="{FF2B5EF4-FFF2-40B4-BE49-F238E27FC236}">
                <a16:creationId xmlns:a16="http://schemas.microsoft.com/office/drawing/2014/main" id="{84F102E1-7151-4260-90F8-372661AE4B32}"/>
              </a:ext>
            </a:extLst>
          </p:cNvPr>
          <p:cNvSpPr/>
          <p:nvPr/>
        </p:nvSpPr>
        <p:spPr>
          <a:xfrm>
            <a:off x="3926179" y="5739461"/>
            <a:ext cx="1657698" cy="646331"/>
          </a:xfrm>
          <a:prstGeom prst="rect">
            <a:avLst/>
          </a:prstGeom>
        </p:spPr>
        <p:txBody>
          <a:bodyPr wrap="none">
            <a:spAutoFit/>
          </a:bodyPr>
          <a:lstStyle/>
          <a:p>
            <a:pPr algn="ctr"/>
            <a:r>
              <a:rPr lang="en-AU" sz="1200" b="1" dirty="0">
                <a:solidFill>
                  <a:srgbClr val="000099"/>
                </a:solidFill>
              </a:rPr>
              <a:t>Trish Flynn-Scrutton</a:t>
            </a:r>
            <a:br>
              <a:rPr lang="en-AU" sz="1200" b="1" dirty="0">
                <a:solidFill>
                  <a:srgbClr val="000099"/>
                </a:solidFill>
              </a:rPr>
            </a:br>
            <a:r>
              <a:rPr lang="en-AU" sz="1200" b="1" dirty="0">
                <a:solidFill>
                  <a:srgbClr val="000099"/>
                </a:solidFill>
              </a:rPr>
              <a:t>Board of Management </a:t>
            </a:r>
            <a:br>
              <a:rPr lang="en-AU" sz="1200" b="1" dirty="0">
                <a:solidFill>
                  <a:srgbClr val="000099"/>
                </a:solidFill>
              </a:rPr>
            </a:br>
            <a:r>
              <a:rPr lang="en-AU" sz="1200" b="1" dirty="0">
                <a:solidFill>
                  <a:srgbClr val="000099"/>
                </a:solidFill>
              </a:rPr>
              <a:t>(Member)</a:t>
            </a:r>
            <a:endParaRPr lang="en-AU" sz="1200" dirty="0">
              <a:solidFill>
                <a:srgbClr val="000099"/>
              </a:solidFill>
            </a:endParaRPr>
          </a:p>
        </p:txBody>
      </p:sp>
      <p:sp>
        <p:nvSpPr>
          <p:cNvPr id="11" name="Rectangle 10">
            <a:extLst>
              <a:ext uri="{FF2B5EF4-FFF2-40B4-BE49-F238E27FC236}">
                <a16:creationId xmlns:a16="http://schemas.microsoft.com/office/drawing/2014/main" id="{B2552EAD-183D-4AA6-9D69-66C33C7DA80A}"/>
              </a:ext>
            </a:extLst>
          </p:cNvPr>
          <p:cNvSpPr/>
          <p:nvPr/>
        </p:nvSpPr>
        <p:spPr>
          <a:xfrm>
            <a:off x="1111182" y="5876439"/>
            <a:ext cx="1657698" cy="646331"/>
          </a:xfrm>
          <a:prstGeom prst="rect">
            <a:avLst/>
          </a:prstGeom>
        </p:spPr>
        <p:txBody>
          <a:bodyPr wrap="none">
            <a:spAutoFit/>
          </a:bodyPr>
          <a:lstStyle/>
          <a:p>
            <a:pPr algn="ctr"/>
            <a:r>
              <a:rPr lang="en-AU" sz="1200" b="1" dirty="0">
                <a:solidFill>
                  <a:srgbClr val="000099"/>
                </a:solidFill>
              </a:rPr>
              <a:t>Chris Ward</a:t>
            </a:r>
            <a:br>
              <a:rPr lang="en-AU" sz="1200" b="1" dirty="0">
                <a:solidFill>
                  <a:srgbClr val="000099"/>
                </a:solidFill>
              </a:rPr>
            </a:br>
            <a:r>
              <a:rPr lang="en-AU" sz="1200" b="1" dirty="0">
                <a:solidFill>
                  <a:srgbClr val="000099"/>
                </a:solidFill>
              </a:rPr>
              <a:t>Board of Management </a:t>
            </a:r>
            <a:br>
              <a:rPr lang="en-AU" sz="1200" b="1" dirty="0">
                <a:solidFill>
                  <a:srgbClr val="000099"/>
                </a:solidFill>
              </a:rPr>
            </a:br>
            <a:r>
              <a:rPr lang="en-AU" sz="1200" b="1" dirty="0">
                <a:solidFill>
                  <a:srgbClr val="000099"/>
                </a:solidFill>
              </a:rPr>
              <a:t>(Member)</a:t>
            </a:r>
            <a:endParaRPr lang="en-AU" sz="1200" dirty="0">
              <a:solidFill>
                <a:srgbClr val="000099"/>
              </a:solidFill>
            </a:endParaRPr>
          </a:p>
        </p:txBody>
      </p:sp>
      <p:sp>
        <p:nvSpPr>
          <p:cNvPr id="12" name="Rectangle 11">
            <a:extLst>
              <a:ext uri="{FF2B5EF4-FFF2-40B4-BE49-F238E27FC236}">
                <a16:creationId xmlns:a16="http://schemas.microsoft.com/office/drawing/2014/main" id="{9E658F9A-0128-40E8-A82F-20517753596F}"/>
              </a:ext>
            </a:extLst>
          </p:cNvPr>
          <p:cNvSpPr/>
          <p:nvPr/>
        </p:nvSpPr>
        <p:spPr>
          <a:xfrm>
            <a:off x="10090690" y="3105834"/>
            <a:ext cx="1657698" cy="646331"/>
          </a:xfrm>
          <a:prstGeom prst="rect">
            <a:avLst/>
          </a:prstGeom>
        </p:spPr>
        <p:txBody>
          <a:bodyPr wrap="none">
            <a:spAutoFit/>
          </a:bodyPr>
          <a:lstStyle/>
          <a:p>
            <a:pPr algn="ctr"/>
            <a:r>
              <a:rPr lang="en-AU" sz="1200" b="1" dirty="0">
                <a:solidFill>
                  <a:srgbClr val="000099"/>
                </a:solidFill>
              </a:rPr>
              <a:t>Indira Bandara</a:t>
            </a:r>
            <a:br>
              <a:rPr lang="en-AU" sz="1200" b="1" dirty="0">
                <a:solidFill>
                  <a:srgbClr val="000099"/>
                </a:solidFill>
              </a:rPr>
            </a:br>
            <a:r>
              <a:rPr lang="en-AU" sz="1200" b="1" dirty="0">
                <a:solidFill>
                  <a:srgbClr val="000099"/>
                </a:solidFill>
              </a:rPr>
              <a:t>Board of Management </a:t>
            </a:r>
            <a:br>
              <a:rPr lang="en-AU" sz="1200" b="1" dirty="0">
                <a:solidFill>
                  <a:srgbClr val="000099"/>
                </a:solidFill>
              </a:rPr>
            </a:br>
            <a:r>
              <a:rPr lang="en-AU" sz="1200" b="1" dirty="0">
                <a:solidFill>
                  <a:srgbClr val="000099"/>
                </a:solidFill>
              </a:rPr>
              <a:t>(Treasurer)</a:t>
            </a:r>
            <a:endParaRPr lang="en-AU" sz="1200" dirty="0">
              <a:solidFill>
                <a:srgbClr val="000099"/>
              </a:solidFill>
            </a:endParaRPr>
          </a:p>
        </p:txBody>
      </p:sp>
      <p:sp>
        <p:nvSpPr>
          <p:cNvPr id="13" name="Rectangle 12">
            <a:extLst>
              <a:ext uri="{FF2B5EF4-FFF2-40B4-BE49-F238E27FC236}">
                <a16:creationId xmlns:a16="http://schemas.microsoft.com/office/drawing/2014/main" id="{434AF926-04CB-4B5F-891F-23A2FF2392E6}"/>
              </a:ext>
            </a:extLst>
          </p:cNvPr>
          <p:cNvSpPr/>
          <p:nvPr/>
        </p:nvSpPr>
        <p:spPr>
          <a:xfrm>
            <a:off x="7091778" y="5876438"/>
            <a:ext cx="1657698" cy="646331"/>
          </a:xfrm>
          <a:prstGeom prst="rect">
            <a:avLst/>
          </a:prstGeom>
        </p:spPr>
        <p:txBody>
          <a:bodyPr wrap="none">
            <a:spAutoFit/>
          </a:bodyPr>
          <a:lstStyle/>
          <a:p>
            <a:pPr algn="ctr"/>
            <a:r>
              <a:rPr lang="en-AU" sz="1200" b="1" dirty="0">
                <a:solidFill>
                  <a:srgbClr val="000099"/>
                </a:solidFill>
              </a:rPr>
              <a:t>Sarah Whittaker</a:t>
            </a:r>
            <a:br>
              <a:rPr lang="en-AU" sz="1200" b="1" dirty="0">
                <a:solidFill>
                  <a:srgbClr val="000099"/>
                </a:solidFill>
              </a:rPr>
            </a:br>
            <a:r>
              <a:rPr lang="en-AU" sz="1200" b="1" dirty="0">
                <a:solidFill>
                  <a:srgbClr val="000099"/>
                </a:solidFill>
              </a:rPr>
              <a:t>Board of Management </a:t>
            </a:r>
            <a:br>
              <a:rPr lang="en-AU" sz="1200" b="1" dirty="0">
                <a:solidFill>
                  <a:srgbClr val="000099"/>
                </a:solidFill>
              </a:rPr>
            </a:br>
            <a:r>
              <a:rPr lang="en-AU" sz="1200" b="1" dirty="0">
                <a:solidFill>
                  <a:srgbClr val="000099"/>
                </a:solidFill>
              </a:rPr>
              <a:t>(Member)</a:t>
            </a:r>
            <a:endParaRPr lang="en-AU" sz="1200" dirty="0">
              <a:solidFill>
                <a:srgbClr val="000099"/>
              </a:solidFill>
            </a:endParaRPr>
          </a:p>
        </p:txBody>
      </p:sp>
      <p:sp>
        <p:nvSpPr>
          <p:cNvPr id="14" name="Rectangle 13">
            <a:extLst>
              <a:ext uri="{FF2B5EF4-FFF2-40B4-BE49-F238E27FC236}">
                <a16:creationId xmlns:a16="http://schemas.microsoft.com/office/drawing/2014/main" id="{139CC656-6D12-41AC-B139-FD45186643C5}"/>
              </a:ext>
            </a:extLst>
          </p:cNvPr>
          <p:cNvSpPr/>
          <p:nvPr/>
        </p:nvSpPr>
        <p:spPr>
          <a:xfrm>
            <a:off x="10090690" y="5876437"/>
            <a:ext cx="1657698" cy="646331"/>
          </a:xfrm>
          <a:prstGeom prst="rect">
            <a:avLst/>
          </a:prstGeom>
        </p:spPr>
        <p:txBody>
          <a:bodyPr wrap="none">
            <a:spAutoFit/>
          </a:bodyPr>
          <a:lstStyle/>
          <a:p>
            <a:pPr algn="ctr"/>
            <a:r>
              <a:rPr lang="en-AU" sz="1200" b="1" dirty="0">
                <a:solidFill>
                  <a:srgbClr val="000099"/>
                </a:solidFill>
              </a:rPr>
              <a:t>Stuart Mackenzie</a:t>
            </a:r>
            <a:br>
              <a:rPr lang="en-AU" sz="1200" b="1" dirty="0">
                <a:solidFill>
                  <a:srgbClr val="000099"/>
                </a:solidFill>
              </a:rPr>
            </a:br>
            <a:r>
              <a:rPr lang="en-AU" sz="1200" b="1" dirty="0">
                <a:solidFill>
                  <a:srgbClr val="000099"/>
                </a:solidFill>
              </a:rPr>
              <a:t>Board of Management </a:t>
            </a:r>
            <a:br>
              <a:rPr lang="en-AU" sz="1200" b="1" dirty="0">
                <a:solidFill>
                  <a:srgbClr val="000099"/>
                </a:solidFill>
              </a:rPr>
            </a:br>
            <a:r>
              <a:rPr lang="en-AU" sz="1200" b="1" dirty="0">
                <a:solidFill>
                  <a:srgbClr val="000099"/>
                </a:solidFill>
              </a:rPr>
              <a:t>(Member)</a:t>
            </a:r>
            <a:endParaRPr lang="en-AU" sz="1200" dirty="0">
              <a:solidFill>
                <a:srgbClr val="000099"/>
              </a:solidFill>
            </a:endParaRPr>
          </a:p>
        </p:txBody>
      </p:sp>
      <p:pic>
        <p:nvPicPr>
          <p:cNvPr id="16" name="Picture 15">
            <a:extLst>
              <a:ext uri="{FF2B5EF4-FFF2-40B4-BE49-F238E27FC236}">
                <a16:creationId xmlns:a16="http://schemas.microsoft.com/office/drawing/2014/main" id="{3ED8213E-1631-4C5C-BE24-BCEBFBE4A56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567533" y="1443929"/>
            <a:ext cx="1428750" cy="142875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8" name="Picture 17">
            <a:extLst>
              <a:ext uri="{FF2B5EF4-FFF2-40B4-BE49-F238E27FC236}">
                <a16:creationId xmlns:a16="http://schemas.microsoft.com/office/drawing/2014/main" id="{C0D6D9F4-DC7C-4ED0-B891-0757DD389A9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801642" y="1453426"/>
            <a:ext cx="1428750" cy="142875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20" name="Picture 19">
            <a:extLst>
              <a:ext uri="{FF2B5EF4-FFF2-40B4-BE49-F238E27FC236}">
                <a16:creationId xmlns:a16="http://schemas.microsoft.com/office/drawing/2014/main" id="{7E432421-56DE-48B5-A081-C95C53F6DB7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73438" y="4204018"/>
            <a:ext cx="1428750" cy="142875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22" name="Picture 21">
            <a:extLst>
              <a:ext uri="{FF2B5EF4-FFF2-40B4-BE49-F238E27FC236}">
                <a16:creationId xmlns:a16="http://schemas.microsoft.com/office/drawing/2014/main" id="{E21D256D-6EB2-4B95-BDAC-D58E024819F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420736" y="4081853"/>
            <a:ext cx="1428750" cy="142875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24" name="Picture 23">
            <a:extLst>
              <a:ext uri="{FF2B5EF4-FFF2-40B4-BE49-F238E27FC236}">
                <a16:creationId xmlns:a16="http://schemas.microsoft.com/office/drawing/2014/main" id="{675674B0-5667-41E0-B0AA-426093825FA2}"/>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491877" y="4306908"/>
            <a:ext cx="1428750" cy="142875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27" name="Picture 26">
            <a:extLst>
              <a:ext uri="{FF2B5EF4-FFF2-40B4-BE49-F238E27FC236}">
                <a16:creationId xmlns:a16="http://schemas.microsoft.com/office/drawing/2014/main" id="{CD28636A-97B8-4E1B-869A-7258E3F40DAA}"/>
              </a:ext>
            </a:extLst>
          </p:cNvPr>
          <p:cNvPicPr>
            <a:picLocks noChangeAspect="1"/>
          </p:cNvPicPr>
          <p:nvPr/>
        </p:nvPicPr>
        <p:blipFill>
          <a:blip r:embed="rId10"/>
          <a:stretch>
            <a:fillRect/>
          </a:stretch>
        </p:blipFill>
        <p:spPr>
          <a:xfrm>
            <a:off x="9737257" y="4081852"/>
            <a:ext cx="1361026" cy="1653805"/>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3896069082"/>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BAE7079-EE60-4B03-920A-ACDC7CC61A6F}"/>
              </a:ext>
            </a:extLst>
          </p:cNvPr>
          <p:cNvSpPr/>
          <p:nvPr/>
        </p:nvSpPr>
        <p:spPr>
          <a:xfrm>
            <a:off x="991693" y="3290500"/>
            <a:ext cx="6096000" cy="2862322"/>
          </a:xfrm>
          <a:prstGeom prst="rect">
            <a:avLst/>
          </a:prstGeom>
        </p:spPr>
        <p:txBody>
          <a:bodyPr>
            <a:spAutoFit/>
          </a:bodyPr>
          <a:lstStyle/>
          <a:p>
            <a:r>
              <a:rPr lang="en-AU" dirty="0"/>
              <a:t>The aim of the Heart Beat Club is to develop the life saving skill of resuscitation and first aid in our community. The Heart Beat Club is a community education initiative of Royal Life Saving that aims to increase your skills and confidence in CPR and first aid.</a:t>
            </a:r>
          </a:p>
          <a:p>
            <a:r>
              <a:rPr lang="en-AU" dirty="0"/>
              <a:t>The Heart Beat Club can teach you the lifesaving skills of CPR. The training session runs for three hours and covers first aid for common child injuries including burns and scolds, choking, drowning and provides information on how to perform child resuscitation or CPR.</a:t>
            </a:r>
          </a:p>
        </p:txBody>
      </p:sp>
      <p:sp>
        <p:nvSpPr>
          <p:cNvPr id="3" name="TextBox 2">
            <a:extLst>
              <a:ext uri="{FF2B5EF4-FFF2-40B4-BE49-F238E27FC236}">
                <a16:creationId xmlns:a16="http://schemas.microsoft.com/office/drawing/2014/main" id="{5DD2DF28-A924-4003-A117-1884005A6570}"/>
              </a:ext>
            </a:extLst>
          </p:cNvPr>
          <p:cNvSpPr txBox="1"/>
          <p:nvPr/>
        </p:nvSpPr>
        <p:spPr>
          <a:xfrm>
            <a:off x="991693" y="1120676"/>
            <a:ext cx="6654800" cy="369332"/>
          </a:xfrm>
          <a:prstGeom prst="rect">
            <a:avLst/>
          </a:prstGeom>
          <a:noFill/>
        </p:spPr>
        <p:txBody>
          <a:bodyPr wrap="square" rtlCol="0">
            <a:spAutoFit/>
          </a:bodyPr>
          <a:lstStyle/>
          <a:p>
            <a:r>
              <a:rPr lang="en-AU" dirty="0"/>
              <a:t>First Aid Course 13</a:t>
            </a:r>
            <a:r>
              <a:rPr lang="en-AU" baseline="30000" dirty="0"/>
              <a:t>th</a:t>
            </a:r>
            <a:r>
              <a:rPr lang="en-AU" dirty="0"/>
              <a:t> Nov 2017</a:t>
            </a:r>
          </a:p>
        </p:txBody>
      </p:sp>
      <p:pic>
        <p:nvPicPr>
          <p:cNvPr id="4" name="Graphic 3">
            <a:extLst>
              <a:ext uri="{FF2B5EF4-FFF2-40B4-BE49-F238E27FC236}">
                <a16:creationId xmlns:a16="http://schemas.microsoft.com/office/drawing/2014/main" id="{CD66CCE3-8625-4418-8E09-F453E5F6F04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223014" y="254000"/>
            <a:ext cx="2886075" cy="600075"/>
          </a:xfrm>
          <a:prstGeom prst="rect">
            <a:avLst/>
          </a:prstGeom>
        </p:spPr>
      </p:pic>
      <p:pic>
        <p:nvPicPr>
          <p:cNvPr id="8" name="Picture 7">
            <a:extLst>
              <a:ext uri="{FF2B5EF4-FFF2-40B4-BE49-F238E27FC236}">
                <a16:creationId xmlns:a16="http://schemas.microsoft.com/office/drawing/2014/main" id="{80EFF3D9-15B3-4A90-B018-8A696056BF8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32451" y="1490007"/>
            <a:ext cx="3850477" cy="385047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9" name="Rectangle 8">
            <a:extLst>
              <a:ext uri="{FF2B5EF4-FFF2-40B4-BE49-F238E27FC236}">
                <a16:creationId xmlns:a16="http://schemas.microsoft.com/office/drawing/2014/main" id="{A50E9428-5CCB-4A4F-B99C-CB476FDD6FB5}"/>
              </a:ext>
            </a:extLst>
          </p:cNvPr>
          <p:cNvSpPr/>
          <p:nvPr/>
        </p:nvSpPr>
        <p:spPr>
          <a:xfrm>
            <a:off x="1207681" y="186262"/>
            <a:ext cx="3782609" cy="830997"/>
          </a:xfrm>
          <a:prstGeom prst="rect">
            <a:avLst/>
          </a:prstGeom>
        </p:spPr>
        <p:txBody>
          <a:bodyPr wrap="square">
            <a:spAutoFit/>
          </a:bodyPr>
          <a:lstStyle/>
          <a:p>
            <a:pPr algn="ctr"/>
            <a:r>
              <a:rPr lang="en-AU" sz="4800" b="1" dirty="0">
                <a:solidFill>
                  <a:srgbClr val="92D050"/>
                </a:solidFill>
              </a:rPr>
              <a:t>I</a:t>
            </a:r>
            <a:r>
              <a:rPr lang="en-AU" sz="2400" b="1" dirty="0"/>
              <a:t> Heart Beat Club</a:t>
            </a:r>
          </a:p>
        </p:txBody>
      </p:sp>
      <p:sp>
        <p:nvSpPr>
          <p:cNvPr id="10" name="TextBox 9">
            <a:extLst>
              <a:ext uri="{FF2B5EF4-FFF2-40B4-BE49-F238E27FC236}">
                <a16:creationId xmlns:a16="http://schemas.microsoft.com/office/drawing/2014/main" id="{DF083E30-D6E6-4B2A-967C-500115099A8A}"/>
              </a:ext>
            </a:extLst>
          </p:cNvPr>
          <p:cNvSpPr txBox="1"/>
          <p:nvPr/>
        </p:nvSpPr>
        <p:spPr>
          <a:xfrm>
            <a:off x="991693" y="1848255"/>
            <a:ext cx="6255413" cy="923330"/>
          </a:xfrm>
          <a:prstGeom prst="rect">
            <a:avLst/>
          </a:prstGeom>
          <a:noFill/>
        </p:spPr>
        <p:txBody>
          <a:bodyPr wrap="square" rtlCol="0">
            <a:spAutoFit/>
          </a:bodyPr>
          <a:lstStyle/>
          <a:p>
            <a:r>
              <a:rPr lang="en-AU" dirty="0"/>
              <a:t>In conjunction with the Royal Life Saving Heart Beat Club and Sudbury Community House a First Aid course was successfully held @ Sudbury.</a:t>
            </a:r>
          </a:p>
        </p:txBody>
      </p:sp>
    </p:spTree>
    <p:extLst>
      <p:ext uri="{BB962C8B-B14F-4D97-AF65-F5344CB8AC3E}">
        <p14:creationId xmlns:p14="http://schemas.microsoft.com/office/powerpoint/2010/main" val="2318547407"/>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2C48849B-7737-4078-8FCA-43B596700A3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224942" y="305052"/>
            <a:ext cx="3776558" cy="5035411"/>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pic>
        <p:nvPicPr>
          <p:cNvPr id="10" name="Picture 9">
            <a:extLst>
              <a:ext uri="{FF2B5EF4-FFF2-40B4-BE49-F238E27FC236}">
                <a16:creationId xmlns:a16="http://schemas.microsoft.com/office/drawing/2014/main" id="{34985F8A-C5D6-4962-A7CF-01948FC975B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499723" y="3296975"/>
            <a:ext cx="4115767" cy="3086825"/>
          </a:xfrm>
          <a:prstGeom prst="rect">
            <a:avLst/>
          </a:prstGeom>
          <a:solidFill>
            <a:srgbClr val="FFFFFF">
              <a:shade val="85000"/>
            </a:srgbClr>
          </a:solidFill>
          <a:ln w="1905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 name="Picture 7">
            <a:extLst>
              <a:ext uri="{FF2B5EF4-FFF2-40B4-BE49-F238E27FC236}">
                <a16:creationId xmlns:a16="http://schemas.microsoft.com/office/drawing/2014/main" id="{17737448-AB8E-463D-ADA1-3DB14CDF510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32020" y="3429000"/>
            <a:ext cx="4115767" cy="3086825"/>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pic>
        <p:nvPicPr>
          <p:cNvPr id="12" name="Picture 11">
            <a:extLst>
              <a:ext uri="{FF2B5EF4-FFF2-40B4-BE49-F238E27FC236}">
                <a16:creationId xmlns:a16="http://schemas.microsoft.com/office/drawing/2014/main" id="{A0C4E67A-8BF0-43F2-A838-939486BE4DA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55392">
            <a:off x="532320" y="3429000"/>
            <a:ext cx="4064000" cy="304800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13" name="Rectangle 12">
            <a:extLst>
              <a:ext uri="{FF2B5EF4-FFF2-40B4-BE49-F238E27FC236}">
                <a16:creationId xmlns:a16="http://schemas.microsoft.com/office/drawing/2014/main" id="{02B3DA38-BB5B-4B33-9A3B-066EB61D4A35}"/>
              </a:ext>
            </a:extLst>
          </p:cNvPr>
          <p:cNvSpPr/>
          <p:nvPr/>
        </p:nvSpPr>
        <p:spPr>
          <a:xfrm>
            <a:off x="4192621" y="1316713"/>
            <a:ext cx="4207730" cy="1477328"/>
          </a:xfrm>
          <a:prstGeom prst="rect">
            <a:avLst/>
          </a:prstGeom>
        </p:spPr>
        <p:txBody>
          <a:bodyPr wrap="square">
            <a:spAutoFit/>
          </a:bodyPr>
          <a:lstStyle/>
          <a:p>
            <a:pPr algn="ctr"/>
            <a:r>
              <a:rPr lang="en-AU" dirty="0">
                <a:solidFill>
                  <a:schemeClr val="accent4">
                    <a:lumMod val="50000"/>
                  </a:schemeClr>
                </a:solidFill>
              </a:rPr>
              <a:t>Participants in the Food Sensations course had a great time learning about budgetry cooking and especially eating the healthy food! Let us know if you would like to participate in a course in 2018</a:t>
            </a:r>
            <a:endParaRPr lang="en-AU" dirty="0">
              <a:solidFill>
                <a:schemeClr val="accent4">
                  <a:lumMod val="50000"/>
                </a:schemeClr>
              </a:solidFill>
              <a:effectLst/>
            </a:endParaRPr>
          </a:p>
        </p:txBody>
      </p:sp>
      <p:pic>
        <p:nvPicPr>
          <p:cNvPr id="4" name="Picture 3">
            <a:extLst>
              <a:ext uri="{FF2B5EF4-FFF2-40B4-BE49-F238E27FC236}">
                <a16:creationId xmlns:a16="http://schemas.microsoft.com/office/drawing/2014/main" id="{B96F5839-FF93-4155-9965-D33F26F792D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38425" y="1021871"/>
            <a:ext cx="3353226" cy="251491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2" name="Rectangle 1">
            <a:extLst>
              <a:ext uri="{FF2B5EF4-FFF2-40B4-BE49-F238E27FC236}">
                <a16:creationId xmlns:a16="http://schemas.microsoft.com/office/drawing/2014/main" id="{D5304912-59D4-48F6-8F78-AB99EC565AEB}"/>
              </a:ext>
            </a:extLst>
          </p:cNvPr>
          <p:cNvSpPr/>
          <p:nvPr/>
        </p:nvSpPr>
        <p:spPr>
          <a:xfrm>
            <a:off x="112679" y="234384"/>
            <a:ext cx="9624709" cy="865173"/>
          </a:xfrm>
          <a:prstGeom prst="rect">
            <a:avLst/>
          </a:prstGeom>
        </p:spPr>
        <p:txBody>
          <a:bodyPr wrap="square">
            <a:spAutoFit/>
          </a:bodyPr>
          <a:lstStyle/>
          <a:p>
            <a:pPr algn="ctr">
              <a:lnSpc>
                <a:spcPct val="107000"/>
              </a:lnSpc>
              <a:spcAft>
                <a:spcPts val="800"/>
              </a:spcAft>
            </a:pPr>
            <a:r>
              <a:rPr lang="en-AU" sz="2400" b="1" dirty="0">
                <a:solidFill>
                  <a:schemeClr val="accent4">
                    <a:lumMod val="50000"/>
                  </a:schemeClr>
                </a:solidFill>
                <a:latin typeface="Calibri" panose="020F0502020204030204" pitchFamily="34" charset="0"/>
                <a:ea typeface="Calibri" panose="020F0502020204030204" pitchFamily="34" charset="0"/>
                <a:cs typeface="Times New Roman" panose="02020603050405020304" pitchFamily="18" charset="0"/>
              </a:rPr>
              <a:t>Collaboration Westminster CPC &amp;  Sudbury Community House </a:t>
            </a:r>
            <a:br>
              <a:rPr lang="en-AU" sz="2400" b="1" dirty="0">
                <a:solidFill>
                  <a:schemeClr val="accent4">
                    <a:lumMod val="50000"/>
                  </a:schemeClr>
                </a:solidFill>
                <a:latin typeface="Calibri" panose="020F0502020204030204" pitchFamily="34" charset="0"/>
                <a:ea typeface="Calibri" panose="020F0502020204030204" pitchFamily="34" charset="0"/>
                <a:cs typeface="Times New Roman" panose="02020603050405020304" pitchFamily="18" charset="0"/>
              </a:rPr>
            </a:br>
            <a:r>
              <a:rPr lang="en-AU" sz="2400" b="1" dirty="0">
                <a:solidFill>
                  <a:schemeClr val="accent4">
                    <a:lumMod val="50000"/>
                  </a:schemeClr>
                </a:solidFill>
                <a:latin typeface="Calibri" panose="020F0502020204030204" pitchFamily="34" charset="0"/>
                <a:ea typeface="Calibri" panose="020F0502020204030204" pitchFamily="34" charset="0"/>
                <a:cs typeface="Times New Roman" panose="02020603050405020304" pitchFamily="18" charset="0"/>
              </a:rPr>
              <a:t>hosted a 3 week Food Sensations Course</a:t>
            </a:r>
          </a:p>
        </p:txBody>
      </p:sp>
    </p:spTree>
    <p:extLst>
      <p:ext uri="{BB962C8B-B14F-4D97-AF65-F5344CB8AC3E}">
        <p14:creationId xmlns:p14="http://schemas.microsoft.com/office/powerpoint/2010/main" val="343948957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Content Placeholder 7" descr="A group of people standing in front of a tree&#10;&#10;Description generated with very high confidence">
            <a:extLst>
              <a:ext uri="{FF2B5EF4-FFF2-40B4-BE49-F238E27FC236}">
                <a16:creationId xmlns:a16="http://schemas.microsoft.com/office/drawing/2014/main" id="{2495A060-79F6-4F12-A54C-465893762E80}"/>
              </a:ext>
            </a:extLst>
          </p:cNvPr>
          <p:cNvPicPr>
            <a:picLocks noChangeAspect="1"/>
          </p:cNvPicPr>
          <p:nvPr/>
        </p:nvPicPr>
        <p:blipFill rotWithShape="1">
          <a:blip r:embed="rId2">
            <a:extLst>
              <a:ext uri="{28A0092B-C50C-407E-A947-70E740481C1C}">
                <a14:useLocalDpi xmlns:a14="http://schemas.microsoft.com/office/drawing/2010/main" val="0"/>
              </a:ext>
            </a:extLst>
          </a:blip>
          <a:srcRect t="15956" b="34441"/>
          <a:stretch/>
        </p:blipFill>
        <p:spPr>
          <a:xfrm>
            <a:off x="3048000" y="144445"/>
            <a:ext cx="6096000" cy="1971286"/>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3" name="TextBox 2">
            <a:extLst>
              <a:ext uri="{FF2B5EF4-FFF2-40B4-BE49-F238E27FC236}">
                <a16:creationId xmlns:a16="http://schemas.microsoft.com/office/drawing/2014/main" id="{ACEFA684-A5D9-4A61-8341-A0BB1512B743}"/>
              </a:ext>
            </a:extLst>
          </p:cNvPr>
          <p:cNvSpPr txBox="1"/>
          <p:nvPr/>
        </p:nvSpPr>
        <p:spPr>
          <a:xfrm>
            <a:off x="2502503" y="2273656"/>
            <a:ext cx="9363080" cy="369332"/>
          </a:xfrm>
          <a:prstGeom prst="rect">
            <a:avLst/>
          </a:prstGeom>
          <a:noFill/>
        </p:spPr>
        <p:txBody>
          <a:bodyPr wrap="square" rtlCol="0">
            <a:spAutoFit/>
          </a:bodyPr>
          <a:lstStyle/>
          <a:p>
            <a:r>
              <a:rPr lang="en-AU" dirty="0">
                <a:solidFill>
                  <a:srgbClr val="C00000"/>
                </a:solidFill>
              </a:rPr>
              <a:t>Tree of Life Festival of Learnings Child Protection &amp; Family Services &amp; Wadjak</a:t>
            </a:r>
          </a:p>
        </p:txBody>
      </p:sp>
      <p:sp>
        <p:nvSpPr>
          <p:cNvPr id="4" name="Rectangle 3">
            <a:extLst>
              <a:ext uri="{FF2B5EF4-FFF2-40B4-BE49-F238E27FC236}">
                <a16:creationId xmlns:a16="http://schemas.microsoft.com/office/drawing/2014/main" id="{0E03C627-1BC6-4135-9D6D-B6D8FB789561}"/>
              </a:ext>
            </a:extLst>
          </p:cNvPr>
          <p:cNvSpPr/>
          <p:nvPr/>
        </p:nvSpPr>
        <p:spPr>
          <a:xfrm>
            <a:off x="3192935" y="3400166"/>
            <a:ext cx="8844674" cy="3082511"/>
          </a:xfrm>
          <a:prstGeom prst="rect">
            <a:avLst/>
          </a:prstGeom>
        </p:spPr>
        <p:txBody>
          <a:bodyPr wrap="square">
            <a:spAutoFit/>
          </a:bodyPr>
          <a:lstStyle/>
          <a:p>
            <a:pPr algn="ctr">
              <a:lnSpc>
                <a:spcPct val="107000"/>
              </a:lnSpc>
              <a:spcAft>
                <a:spcPts val="800"/>
              </a:spcAft>
            </a:pPr>
            <a:r>
              <a:rPr lang="en-AU" dirty="0">
                <a:solidFill>
                  <a:schemeClr val="accent3">
                    <a:lumMod val="50000"/>
                  </a:schemeClr>
                </a:solidFill>
                <a:latin typeface="Calibri" panose="020F0502020204030204" pitchFamily="34" charset="0"/>
                <a:ea typeface="Calibri" panose="020F0502020204030204" pitchFamily="34" charset="0"/>
                <a:cs typeface="Times New Roman" panose="02020603050405020304" pitchFamily="18" charset="0"/>
              </a:rPr>
              <a:t>Those agencies were Mirrabooka CPFS, Sudbury Community House, and Wadjak Northside Aboriginal Resource Centre.  At first, these agencies were working hard by themselves, doing what they could with their own resources and skills and ideas:  Today the Tree of Life is flourishing.  There are over 30 children registered in the program, over 10 Aboriginal mentors working with the children each week.   It is an innovative new program that has been running since 2015.  It works with Aboriginal Children who are in out of home care, and those who are at risk, and connects them to their culture, and their community.  There are great relationships with the children, connections with Case Workers, Mentors being trained, records being kept, good policies and procedures, and evaluations trialled.</a:t>
            </a:r>
          </a:p>
          <a:p>
            <a:pPr algn="ctr">
              <a:lnSpc>
                <a:spcPct val="107000"/>
              </a:lnSpc>
              <a:spcAft>
                <a:spcPts val="800"/>
              </a:spcAft>
            </a:pPr>
            <a:endParaRPr lang="en-AU" sz="1400" dirty="0">
              <a:latin typeface="Calibri" panose="020F0502020204030204" pitchFamily="34" charset="0"/>
              <a:ea typeface="Calibri" panose="020F0502020204030204" pitchFamily="34" charset="0"/>
              <a:cs typeface="Times New Roman" panose="02020603050405020304" pitchFamily="18" charset="0"/>
            </a:endParaRPr>
          </a:p>
        </p:txBody>
      </p:sp>
      <p:pic>
        <p:nvPicPr>
          <p:cNvPr id="5" name="Picture 2" descr="C:\Users\carolisp\AppData\Local\Microsoft\Windows\Temporary Internet Files\Content.Outlook\NDLRJC66\piccy.jpg">
            <a:extLst>
              <a:ext uri="{FF2B5EF4-FFF2-40B4-BE49-F238E27FC236}">
                <a16:creationId xmlns:a16="http://schemas.microsoft.com/office/drawing/2014/main" id="{98F681CD-6A79-41A3-9CDD-BC44096C2B2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4391" y="3021073"/>
            <a:ext cx="2940276" cy="219659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1FEC09AF-8B25-4E89-A3EE-B1B5F8C7A5C6}"/>
              </a:ext>
            </a:extLst>
          </p:cNvPr>
          <p:cNvSpPr/>
          <p:nvPr/>
        </p:nvSpPr>
        <p:spPr>
          <a:xfrm>
            <a:off x="177724" y="4364349"/>
            <a:ext cx="2893609" cy="2349206"/>
          </a:xfrm>
          <a:prstGeom prst="rec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endParaRPr lang="en-AU" dirty="0"/>
          </a:p>
        </p:txBody>
      </p:sp>
      <p:sp>
        <p:nvSpPr>
          <p:cNvPr id="7" name="TextBox 6">
            <a:extLst>
              <a:ext uri="{FF2B5EF4-FFF2-40B4-BE49-F238E27FC236}">
                <a16:creationId xmlns:a16="http://schemas.microsoft.com/office/drawing/2014/main" id="{F54D5D38-BA95-4A84-ABE9-CFF529D1A47A}"/>
              </a:ext>
            </a:extLst>
          </p:cNvPr>
          <p:cNvSpPr txBox="1"/>
          <p:nvPr/>
        </p:nvSpPr>
        <p:spPr>
          <a:xfrm>
            <a:off x="177724" y="4395787"/>
            <a:ext cx="2823179" cy="2246769"/>
          </a:xfrm>
          <a:prstGeom prst="rect">
            <a:avLst/>
          </a:prstGeom>
          <a:noFill/>
        </p:spPr>
        <p:txBody>
          <a:bodyPr wrap="square" rtlCol="0">
            <a:spAutoFit/>
          </a:bodyPr>
          <a:lstStyle/>
          <a:p>
            <a:pPr algn="ctr"/>
            <a:r>
              <a:rPr lang="en-AU" dirty="0">
                <a:solidFill>
                  <a:schemeClr val="bg2">
                    <a:lumMod val="50000"/>
                  </a:schemeClr>
                </a:solidFill>
                <a:latin typeface="Narkisim" panose="020E0502050101010101" pitchFamily="34" charset="-79"/>
                <a:cs typeface="Narkisim" panose="020E0502050101010101" pitchFamily="34" charset="-79"/>
              </a:rPr>
              <a:t>Conversation with Shane </a:t>
            </a:r>
            <a:br>
              <a:rPr lang="en-AU" dirty="0">
                <a:solidFill>
                  <a:schemeClr val="bg2">
                    <a:lumMod val="50000"/>
                  </a:schemeClr>
                </a:solidFill>
                <a:latin typeface="Narkisim" panose="020E0502050101010101" pitchFamily="34" charset="-79"/>
                <a:cs typeface="Narkisim" panose="020E0502050101010101" pitchFamily="34" charset="-79"/>
              </a:rPr>
            </a:br>
            <a:r>
              <a:rPr lang="en-AU" dirty="0">
                <a:solidFill>
                  <a:schemeClr val="bg2">
                    <a:lumMod val="50000"/>
                  </a:schemeClr>
                </a:solidFill>
                <a:latin typeface="Narkisim" panose="020E0502050101010101" pitchFamily="34" charset="-79"/>
                <a:cs typeface="Narkisim" panose="020E0502050101010101" pitchFamily="34" charset="-79"/>
              </a:rPr>
              <a:t>and a child on camp </a:t>
            </a:r>
            <a:br>
              <a:rPr lang="en-AU" dirty="0">
                <a:solidFill>
                  <a:schemeClr val="bg2">
                    <a:lumMod val="50000"/>
                  </a:schemeClr>
                </a:solidFill>
                <a:latin typeface="Narkisim" panose="020E0502050101010101" pitchFamily="34" charset="-79"/>
                <a:cs typeface="Narkisim" panose="020E0502050101010101" pitchFamily="34" charset="-79"/>
              </a:rPr>
            </a:br>
            <a:r>
              <a:rPr lang="en-AU" dirty="0">
                <a:solidFill>
                  <a:schemeClr val="bg2">
                    <a:lumMod val="50000"/>
                  </a:schemeClr>
                </a:solidFill>
                <a:latin typeface="Narkisim" panose="020E0502050101010101" pitchFamily="34" charset="-79"/>
                <a:cs typeface="Narkisim" panose="020E0502050101010101" pitchFamily="34" charset="-79"/>
              </a:rPr>
              <a:t>led to the idea of the</a:t>
            </a:r>
            <a:br>
              <a:rPr lang="en-AU" dirty="0">
                <a:solidFill>
                  <a:schemeClr val="bg2">
                    <a:lumMod val="50000"/>
                  </a:schemeClr>
                </a:solidFill>
                <a:latin typeface="Narkisim" panose="020E0502050101010101" pitchFamily="34" charset="-79"/>
                <a:cs typeface="Narkisim" panose="020E0502050101010101" pitchFamily="34" charset="-79"/>
              </a:rPr>
            </a:br>
            <a:r>
              <a:rPr lang="en-AU" dirty="0">
                <a:solidFill>
                  <a:schemeClr val="bg2">
                    <a:lumMod val="50000"/>
                  </a:schemeClr>
                </a:solidFill>
                <a:latin typeface="Narkisim" panose="020E0502050101010101" pitchFamily="34" charset="-79"/>
                <a:cs typeface="Narkisim" panose="020E0502050101010101" pitchFamily="34" charset="-79"/>
              </a:rPr>
              <a:t> Tree of Life</a:t>
            </a:r>
          </a:p>
          <a:p>
            <a:pPr algn="ctr"/>
            <a:endParaRPr lang="en-AU" sz="1400" dirty="0">
              <a:solidFill>
                <a:schemeClr val="bg2">
                  <a:lumMod val="50000"/>
                </a:schemeClr>
              </a:solidFill>
              <a:latin typeface="Narkisim" panose="020E0502050101010101" pitchFamily="34" charset="-79"/>
              <a:cs typeface="Narkisim" panose="020E0502050101010101" pitchFamily="34" charset="-79"/>
            </a:endParaRPr>
          </a:p>
          <a:p>
            <a:pPr algn="ctr"/>
            <a:r>
              <a:rPr lang="en-AU" dirty="0">
                <a:solidFill>
                  <a:schemeClr val="bg2">
                    <a:lumMod val="50000"/>
                  </a:schemeClr>
                </a:solidFill>
                <a:latin typeface="Narkisim" panose="020E0502050101010101" pitchFamily="34" charset="-79"/>
                <a:cs typeface="Narkisim" panose="020E0502050101010101" pitchFamily="34" charset="-79"/>
              </a:rPr>
              <a:t>‘but we don’t have what you have, </a:t>
            </a:r>
            <a:br>
              <a:rPr lang="en-AU" dirty="0">
                <a:solidFill>
                  <a:schemeClr val="bg2">
                    <a:lumMod val="50000"/>
                  </a:schemeClr>
                </a:solidFill>
                <a:latin typeface="Narkisim" panose="020E0502050101010101" pitchFamily="34" charset="-79"/>
                <a:cs typeface="Narkisim" panose="020E0502050101010101" pitchFamily="34" charset="-79"/>
              </a:rPr>
            </a:br>
            <a:r>
              <a:rPr lang="en-AU" dirty="0">
                <a:solidFill>
                  <a:schemeClr val="bg2">
                    <a:lumMod val="50000"/>
                  </a:schemeClr>
                </a:solidFill>
                <a:latin typeface="Narkisim" panose="020E0502050101010101" pitchFamily="34" charset="-79"/>
                <a:cs typeface="Narkisim" panose="020E0502050101010101" pitchFamily="34" charset="-79"/>
              </a:rPr>
              <a:t>we are foster kids’</a:t>
            </a:r>
          </a:p>
        </p:txBody>
      </p:sp>
      <p:pic>
        <p:nvPicPr>
          <p:cNvPr id="10" name="Picture 9">
            <a:extLst>
              <a:ext uri="{FF2B5EF4-FFF2-40B4-BE49-F238E27FC236}">
                <a16:creationId xmlns:a16="http://schemas.microsoft.com/office/drawing/2014/main" id="{334DE607-617A-47D0-BA52-B72E37FC5171}"/>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3" b="21902"/>
          <a:stretch/>
        </p:blipFill>
        <p:spPr>
          <a:xfrm>
            <a:off x="8956664" y="389769"/>
            <a:ext cx="3080945" cy="1769424"/>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pic>
        <p:nvPicPr>
          <p:cNvPr id="13" name="Content Placeholder 7" descr="A group of people standing in front of a tree&#10;&#10;Description generated with very high confidence">
            <a:extLst>
              <a:ext uri="{FF2B5EF4-FFF2-40B4-BE49-F238E27FC236}">
                <a16:creationId xmlns:a16="http://schemas.microsoft.com/office/drawing/2014/main" id="{6CC4A628-0462-463C-B638-C2D512B72466}"/>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9499" b="32975"/>
          <a:stretch/>
        </p:blipFill>
        <p:spPr>
          <a:xfrm>
            <a:off x="154391" y="631730"/>
            <a:ext cx="2940276" cy="1633173"/>
          </a:xfrm>
          <a:prstGeom prst="roundRect">
            <a:avLst>
              <a:gd name="adj" fmla="val 4167"/>
            </a:avLst>
          </a:prstGeom>
          <a:solidFill>
            <a:srgbClr val="FFFFFF"/>
          </a:solidFill>
          <a:ln w="76200" cap="sq">
            <a:solidFill>
              <a:srgbClr val="292929"/>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
        <p:nvSpPr>
          <p:cNvPr id="9" name="Rectangle 8">
            <a:extLst>
              <a:ext uri="{FF2B5EF4-FFF2-40B4-BE49-F238E27FC236}">
                <a16:creationId xmlns:a16="http://schemas.microsoft.com/office/drawing/2014/main" id="{FFBBA3FC-7761-43D9-BC9D-4834EF8F0005}"/>
              </a:ext>
            </a:extLst>
          </p:cNvPr>
          <p:cNvSpPr/>
          <p:nvPr/>
        </p:nvSpPr>
        <p:spPr>
          <a:xfrm>
            <a:off x="587649" y="97106"/>
            <a:ext cx="1914854" cy="461665"/>
          </a:xfrm>
          <a:prstGeom prst="rect">
            <a:avLst/>
          </a:prstGeom>
        </p:spPr>
        <p:txBody>
          <a:bodyPr wrap="square">
            <a:spAutoFit/>
          </a:bodyPr>
          <a:lstStyle/>
          <a:p>
            <a:pPr algn="ctr"/>
            <a:r>
              <a:rPr lang="en-AU" sz="2400" b="1" dirty="0">
                <a:solidFill>
                  <a:schemeClr val="accent3">
                    <a:lumMod val="50000"/>
                  </a:schemeClr>
                </a:solidFill>
              </a:rPr>
              <a:t>Tree of Life </a:t>
            </a:r>
          </a:p>
        </p:txBody>
      </p:sp>
      <p:sp>
        <p:nvSpPr>
          <p:cNvPr id="12" name="Rectangle 11">
            <a:extLst>
              <a:ext uri="{FF2B5EF4-FFF2-40B4-BE49-F238E27FC236}">
                <a16:creationId xmlns:a16="http://schemas.microsoft.com/office/drawing/2014/main" id="{F1D290B3-5449-4E6A-A0CB-1F6833D7C89F}"/>
              </a:ext>
            </a:extLst>
          </p:cNvPr>
          <p:cNvSpPr/>
          <p:nvPr/>
        </p:nvSpPr>
        <p:spPr>
          <a:xfrm>
            <a:off x="444262" y="2642988"/>
            <a:ext cx="11593347" cy="523220"/>
          </a:xfrm>
          <a:prstGeom prst="rect">
            <a:avLst/>
          </a:prstGeom>
        </p:spPr>
        <p:txBody>
          <a:bodyPr wrap="square">
            <a:spAutoFit/>
          </a:bodyPr>
          <a:lstStyle/>
          <a:p>
            <a:pPr algn="ctr"/>
            <a:r>
              <a:rPr lang="en-AU" sz="1400" b="1" dirty="0">
                <a:solidFill>
                  <a:schemeClr val="accent3">
                    <a:lumMod val="50000"/>
                  </a:schemeClr>
                </a:solidFill>
              </a:rPr>
              <a:t>In term 4 of 2015, the program moved to the Wadjak Resource Centre.  This Centre is open-plan, and looks out to a big backyard. </a:t>
            </a:r>
            <a:br>
              <a:rPr lang="en-AU" sz="1400" b="1" dirty="0">
                <a:solidFill>
                  <a:schemeClr val="accent3">
                    <a:lumMod val="50000"/>
                  </a:schemeClr>
                </a:solidFill>
              </a:rPr>
            </a:br>
            <a:r>
              <a:rPr lang="en-AU" sz="1400" b="1" dirty="0">
                <a:solidFill>
                  <a:schemeClr val="accent3">
                    <a:lumMod val="50000"/>
                  </a:schemeClr>
                </a:solidFill>
              </a:rPr>
              <a:t>The numbers of children attending began to increase.</a:t>
            </a:r>
          </a:p>
        </p:txBody>
      </p:sp>
    </p:spTree>
    <p:extLst>
      <p:ext uri="{BB962C8B-B14F-4D97-AF65-F5344CB8AC3E}">
        <p14:creationId xmlns:p14="http://schemas.microsoft.com/office/powerpoint/2010/main" val="281245161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0738EE83-862E-41C3-AB5B-1E5E34221AD0}"/>
              </a:ext>
            </a:extLst>
          </p:cNvPr>
          <p:cNvSpPr txBox="1"/>
          <p:nvPr/>
        </p:nvSpPr>
        <p:spPr>
          <a:xfrm>
            <a:off x="2058745" y="297642"/>
            <a:ext cx="2808530" cy="1015663"/>
          </a:xfrm>
          <a:prstGeom prst="rect">
            <a:avLst/>
          </a:prstGeom>
          <a:noFill/>
        </p:spPr>
        <p:txBody>
          <a:bodyPr wrap="square" rtlCol="0">
            <a:spAutoFit/>
          </a:bodyPr>
          <a:lstStyle/>
          <a:p>
            <a:pPr algn="ctr"/>
            <a:r>
              <a:rPr lang="en-AU" sz="2000" dirty="0">
                <a:solidFill>
                  <a:srgbClr val="990000"/>
                </a:solidFill>
              </a:rPr>
              <a:t>Womens Health </a:t>
            </a:r>
            <a:br>
              <a:rPr lang="en-AU" sz="2000" dirty="0">
                <a:solidFill>
                  <a:srgbClr val="990000"/>
                </a:solidFill>
              </a:rPr>
            </a:br>
            <a:r>
              <a:rPr lang="en-AU" sz="2000" dirty="0">
                <a:solidFill>
                  <a:srgbClr val="990000"/>
                </a:solidFill>
              </a:rPr>
              <a:t>Parents Next</a:t>
            </a:r>
            <a:br>
              <a:rPr lang="en-AU" sz="2000" dirty="0">
                <a:solidFill>
                  <a:srgbClr val="990000"/>
                </a:solidFill>
              </a:rPr>
            </a:br>
            <a:r>
              <a:rPr lang="en-AU" sz="2000" dirty="0">
                <a:solidFill>
                  <a:srgbClr val="990000"/>
                </a:solidFill>
              </a:rPr>
              <a:t> on board 2018 </a:t>
            </a:r>
          </a:p>
        </p:txBody>
      </p:sp>
      <p:sp>
        <p:nvSpPr>
          <p:cNvPr id="10" name="AutoShape 12">
            <a:extLst>
              <a:ext uri="{FF2B5EF4-FFF2-40B4-BE49-F238E27FC236}">
                <a16:creationId xmlns:a16="http://schemas.microsoft.com/office/drawing/2014/main" id="{56C34582-9230-402F-8D6E-CBD48880132B}"/>
              </a:ext>
            </a:extLst>
          </p:cNvPr>
          <p:cNvSpPr>
            <a:spLocks noChangeArrowheads="1"/>
          </p:cNvSpPr>
          <p:nvPr/>
        </p:nvSpPr>
        <p:spPr bwMode="auto">
          <a:xfrm>
            <a:off x="3336588" y="1464697"/>
            <a:ext cx="8371666" cy="5082018"/>
          </a:xfrm>
          <a:prstGeom prst="roundRect">
            <a:avLst>
              <a:gd name="adj" fmla="val 16667"/>
            </a:avLst>
          </a:prstGeom>
          <a:solidFill>
            <a:srgbClr val="FFFAF7"/>
          </a:solidFill>
          <a:ln w="12700" algn="ctr">
            <a:solidFill>
              <a:srgbClr val="FFC000"/>
            </a:solidFill>
            <a:round/>
            <a:headEnd/>
            <a:tailEnd/>
          </a:ln>
          <a:effectLst/>
          <a:extLst>
            <a:ext uri="{AF507438-7753-43E0-B8FC-AC1667EBCBE1}">
              <a14:hiddenEffects xmlns:a14="http://schemas.microsoft.com/office/drawing/2010/main">
                <a:effectLst>
                  <a:outerShdw dist="35921" dir="2700000" algn="ctr" rotWithShape="0">
                    <a:srgbClr val="868686"/>
                  </a:outerShdw>
                </a:effectLst>
              </a14:hiddenEffects>
            </a:ext>
          </a:extLst>
        </p:spPr>
        <p:txBody>
          <a:bodyPr vert="horz" wrap="square" lIns="36576" tIns="36576" rIns="36576" bIns="36576" numCol="1" anchor="t" anchorCtr="0" compatLnSpc="1">
            <a:prstTxWarp prst="textNoShape">
              <a:avLst/>
            </a:prstTxWarp>
          </a:bodyPr>
          <a:lstStyle/>
          <a:p>
            <a:endParaRPr lang="en-AU" dirty="0"/>
          </a:p>
        </p:txBody>
      </p:sp>
      <p:sp>
        <p:nvSpPr>
          <p:cNvPr id="14" name="Text Box 16">
            <a:extLst>
              <a:ext uri="{FF2B5EF4-FFF2-40B4-BE49-F238E27FC236}">
                <a16:creationId xmlns:a16="http://schemas.microsoft.com/office/drawing/2014/main" id="{234D97EA-A302-49FC-9167-B7DA99BD665B}"/>
              </a:ext>
            </a:extLst>
          </p:cNvPr>
          <p:cNvSpPr txBox="1">
            <a:spLocks noChangeArrowheads="1"/>
          </p:cNvSpPr>
          <p:nvPr/>
        </p:nvSpPr>
        <p:spPr bwMode="auto">
          <a:xfrm>
            <a:off x="7983574" y="1782691"/>
            <a:ext cx="3724679" cy="104576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AU" altLang="en-US" sz="1400" b="1" i="0" u="none" strike="noStrike" cap="none" normalizeH="0" baseline="0" dirty="0">
                <a:ln>
                  <a:noFill/>
                </a:ln>
                <a:solidFill>
                  <a:srgbClr val="0070C0"/>
                </a:solidFill>
                <a:effectLst/>
                <a:latin typeface="Calibri" panose="020F0502020204030204" pitchFamily="34" charset="0"/>
              </a:rPr>
              <a:t>Improving the health &amp; wellbeing of women,</a:t>
            </a:r>
            <a:br>
              <a:rPr kumimoji="0" lang="en-AU" altLang="en-US" sz="1400" b="1" i="0" u="none" strike="noStrike" cap="none" normalizeH="0" baseline="0" dirty="0">
                <a:ln>
                  <a:noFill/>
                </a:ln>
                <a:solidFill>
                  <a:srgbClr val="0070C0"/>
                </a:solidFill>
                <a:effectLst/>
                <a:latin typeface="Calibri" panose="020F0502020204030204" pitchFamily="34" charset="0"/>
              </a:rPr>
            </a:br>
            <a:r>
              <a:rPr kumimoji="0" lang="en-AU" altLang="en-US" sz="1400" b="1" i="0" u="none" strike="noStrike" cap="none" normalizeH="0" baseline="0" dirty="0">
                <a:ln>
                  <a:noFill/>
                </a:ln>
                <a:solidFill>
                  <a:srgbClr val="0070C0"/>
                </a:solidFill>
                <a:effectLst/>
                <a:latin typeface="Calibri" panose="020F0502020204030204" pitchFamily="34" charset="0"/>
              </a:rPr>
              <a:t> their children, their families &amp; communities.</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2065" name="Picture 17" descr="7185-WHFS-Logo-CMKY">
            <a:extLst>
              <a:ext uri="{FF2B5EF4-FFF2-40B4-BE49-F238E27FC236}">
                <a16:creationId xmlns:a16="http://schemas.microsoft.com/office/drawing/2014/main" id="{037E260E-A2C8-4B2B-91EE-D50103D00B4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13751" y="1528534"/>
            <a:ext cx="4295850" cy="91809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sp>
        <p:nvSpPr>
          <p:cNvPr id="19" name="Text Box 14">
            <a:extLst>
              <a:ext uri="{FF2B5EF4-FFF2-40B4-BE49-F238E27FC236}">
                <a16:creationId xmlns:a16="http://schemas.microsoft.com/office/drawing/2014/main" id="{0D65ACDA-15B8-45CF-8F7F-D682A4D7F5DF}"/>
              </a:ext>
            </a:extLst>
          </p:cNvPr>
          <p:cNvSpPr txBox="1">
            <a:spLocks noChangeArrowheads="1"/>
          </p:cNvSpPr>
          <p:nvPr/>
        </p:nvSpPr>
        <p:spPr bwMode="auto">
          <a:xfrm>
            <a:off x="4110950" y="2446626"/>
            <a:ext cx="7597303" cy="3959038"/>
          </a:xfrm>
          <a:prstGeom prst="rect">
            <a:avLst/>
          </a:prstGeom>
          <a:noFill/>
          <a:ln>
            <a:noFill/>
          </a:ln>
          <a:effectLst/>
          <a:extLst>
            <a:ext uri="{909E8E84-426E-40DD-AFC4-6F175D3DCCD1}">
              <a14:hiddenFill xmlns:a14="http://schemas.microsoft.com/office/drawing/2010/main">
                <a:solidFill>
                  <a:srgbClr val="006699"/>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AU" altLang="en-US" b="0" i="0" u="none" strike="noStrike" cap="none" normalizeH="0" baseline="0" dirty="0">
                <a:ln>
                  <a:noFill/>
                </a:ln>
                <a:solidFill>
                  <a:srgbClr val="990033"/>
                </a:solidFill>
                <a:effectLst/>
                <a:latin typeface="Calibri" panose="020F0502020204030204" pitchFamily="34" charset="0"/>
              </a:rPr>
              <a:t>Women’s Health &amp; </a:t>
            </a:r>
            <a:br>
              <a:rPr kumimoji="0" lang="en-AU" altLang="en-US" b="0" i="0" u="none" strike="noStrike" cap="none" normalizeH="0" baseline="0" dirty="0">
                <a:ln>
                  <a:noFill/>
                </a:ln>
                <a:solidFill>
                  <a:srgbClr val="990033"/>
                </a:solidFill>
                <a:effectLst/>
                <a:latin typeface="Calibri" panose="020F0502020204030204" pitchFamily="34" charset="0"/>
              </a:rPr>
            </a:br>
            <a:r>
              <a:rPr kumimoji="0" lang="en-AU" altLang="en-US" b="0" i="0" u="none" strike="noStrike" cap="none" normalizeH="0" baseline="0" dirty="0">
                <a:ln>
                  <a:noFill/>
                </a:ln>
                <a:solidFill>
                  <a:srgbClr val="990033"/>
                </a:solidFill>
                <a:effectLst/>
                <a:latin typeface="Calibri" panose="020F0502020204030204" pitchFamily="34" charset="0"/>
              </a:rPr>
              <a:t>Family Services (WHFS) </a:t>
            </a:r>
            <a:endParaRPr kumimoji="0" lang="en-AU" altLang="en-US" sz="1000" b="0" i="0" u="none" strike="noStrike" cap="none" normalizeH="0" baseline="0" dirty="0">
              <a:ln>
                <a:noFill/>
              </a:ln>
              <a:solidFill>
                <a:srgbClr val="990033"/>
              </a:solidFill>
              <a:effectLst/>
              <a:latin typeface="Calibri" panose="020F050202020403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br>
              <a:rPr kumimoji="0" lang="en-AU" altLang="en-US" b="0" i="0" u="none" strike="noStrike" cap="none" normalizeH="0" baseline="0" dirty="0">
                <a:ln>
                  <a:noFill/>
                </a:ln>
                <a:solidFill>
                  <a:srgbClr val="990033"/>
                </a:solidFill>
                <a:effectLst/>
                <a:latin typeface="Calibri" panose="020F0502020204030204" pitchFamily="34" charset="0"/>
              </a:rPr>
            </a:br>
            <a:r>
              <a:rPr kumimoji="0" lang="en-AU" altLang="en-US" b="0" i="0" u="none" strike="noStrike" cap="none" normalizeH="0" baseline="0" dirty="0">
                <a:ln>
                  <a:noFill/>
                </a:ln>
                <a:solidFill>
                  <a:srgbClr val="990033"/>
                </a:solidFill>
                <a:effectLst/>
                <a:latin typeface="Calibri" panose="020F0502020204030204" pitchFamily="34" charset="0"/>
              </a:rPr>
              <a:t>have been working with women, families &amp; communities for over 40 years and for the past 8 years have been helping women and parents to gain employment and training opportunities through our counselling and support programs. </a:t>
            </a:r>
            <a:br>
              <a:rPr kumimoji="0" lang="en-AU" altLang="en-US" b="0" i="0" u="none" strike="noStrike" cap="none" normalizeH="0" baseline="0" dirty="0">
                <a:ln>
                  <a:noFill/>
                </a:ln>
                <a:solidFill>
                  <a:srgbClr val="990033"/>
                </a:solidFill>
                <a:effectLst/>
                <a:latin typeface="Calibri" panose="020F0502020204030204" pitchFamily="34" charset="0"/>
              </a:rPr>
            </a:br>
            <a:br>
              <a:rPr kumimoji="0" lang="en-AU" altLang="en-US" b="0" i="0" u="none" strike="noStrike" cap="none" normalizeH="0" baseline="0" dirty="0">
                <a:ln>
                  <a:noFill/>
                </a:ln>
                <a:solidFill>
                  <a:srgbClr val="990033"/>
                </a:solidFill>
                <a:effectLst/>
                <a:latin typeface="Calibri" panose="020F0502020204030204" pitchFamily="34" charset="0"/>
              </a:rPr>
            </a:br>
            <a:r>
              <a:rPr kumimoji="0" lang="en-AU" altLang="en-US" b="0" i="0" u="none" strike="noStrike" cap="none" normalizeH="0" baseline="0" dirty="0">
                <a:ln>
                  <a:noFill/>
                </a:ln>
                <a:solidFill>
                  <a:srgbClr val="990033"/>
                </a:solidFill>
                <a:effectLst/>
                <a:latin typeface="Calibri" panose="020F0502020204030204" pitchFamily="34" charset="0"/>
              </a:rPr>
              <a:t>We are excited to be working out of Sudbury House with the Parents Next Program and Career Transition Assistance Course, both of which are new to the Perth North region. </a:t>
            </a:r>
            <a:br>
              <a:rPr kumimoji="0" lang="en-AU" altLang="en-US" sz="1000" b="0" i="0" u="none" strike="noStrike" cap="none" normalizeH="0" baseline="0" dirty="0">
                <a:ln>
                  <a:noFill/>
                </a:ln>
                <a:solidFill>
                  <a:srgbClr val="990033"/>
                </a:solidFill>
                <a:effectLst/>
                <a:latin typeface="Calibri" panose="020F0502020204030204" pitchFamily="34" charset="0"/>
              </a:rPr>
            </a:br>
            <a:endParaRPr kumimoji="0" lang="en-AU" altLang="en-US" sz="1000" b="0" i="0" u="none" strike="noStrike" cap="none" normalizeH="0" baseline="0" dirty="0">
              <a:ln>
                <a:noFill/>
              </a:ln>
              <a:solidFill>
                <a:srgbClr val="990033"/>
              </a:solidFill>
              <a:effectLst/>
              <a:latin typeface="Calibri" panose="020F0502020204030204"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AU" altLang="en-US" b="0" i="0" u="none" strike="noStrike" cap="none" normalizeH="0" baseline="0" dirty="0">
                <a:ln>
                  <a:noFill/>
                </a:ln>
                <a:solidFill>
                  <a:srgbClr val="990033"/>
                </a:solidFill>
                <a:effectLst/>
                <a:latin typeface="Calibri" panose="020F0502020204030204" pitchFamily="34" charset="0"/>
              </a:rPr>
              <a:t>For further information contact us at </a:t>
            </a:r>
            <a:br>
              <a:rPr kumimoji="0" lang="en-AU" altLang="en-US" b="0" i="0" u="none" strike="noStrike" cap="none" normalizeH="0" baseline="0" dirty="0">
                <a:ln>
                  <a:noFill/>
                </a:ln>
                <a:solidFill>
                  <a:srgbClr val="990033"/>
                </a:solidFill>
                <a:effectLst/>
                <a:latin typeface="Calibri" panose="020F0502020204030204" pitchFamily="34" charset="0"/>
              </a:rPr>
            </a:br>
            <a:r>
              <a:rPr kumimoji="0" lang="en-AU" altLang="en-US" b="0" i="0" u="none" strike="noStrike" cap="none" normalizeH="0" baseline="0" dirty="0">
                <a:ln>
                  <a:noFill/>
                </a:ln>
                <a:solidFill>
                  <a:srgbClr val="990033"/>
                </a:solidFill>
                <a:effectLst/>
                <a:latin typeface="Calibri" panose="020F0502020204030204" pitchFamily="34" charset="0"/>
              </a:rPr>
              <a:t>Women’s Health &amp; Family Services via email: </a:t>
            </a:r>
            <a:r>
              <a:rPr kumimoji="0" lang="en-AU" altLang="en-US" b="0" i="0" u="sng" strike="noStrike" cap="none" normalizeH="0" baseline="0" dirty="0">
                <a:ln>
                  <a:noFill/>
                </a:ln>
                <a:solidFill>
                  <a:srgbClr val="990033"/>
                </a:solidFill>
                <a:effectLst/>
                <a:latin typeface="Calibri" panose="020F0502020204030204" pitchFamily="34" charset="0"/>
              </a:rPr>
              <a:t>employment@whfs.org.au</a:t>
            </a:r>
            <a:r>
              <a:rPr kumimoji="0" lang="en-AU" altLang="en-US" b="0" i="0" u="none" strike="noStrike" cap="none" normalizeH="0" baseline="0" dirty="0">
                <a:ln>
                  <a:noFill/>
                </a:ln>
                <a:solidFill>
                  <a:srgbClr val="990033"/>
                </a:solidFill>
                <a:effectLst/>
                <a:latin typeface="Calibri" panose="020F0502020204030204" pitchFamily="34" charset="0"/>
              </a:rPr>
              <a:t> </a:t>
            </a:r>
            <a:br>
              <a:rPr kumimoji="0" lang="en-AU" altLang="en-US" b="0" i="0" u="none" strike="noStrike" cap="none" normalizeH="0" baseline="0" dirty="0">
                <a:ln>
                  <a:noFill/>
                </a:ln>
                <a:solidFill>
                  <a:srgbClr val="990033"/>
                </a:solidFill>
                <a:effectLst/>
                <a:latin typeface="Calibri" panose="020F0502020204030204" pitchFamily="34" charset="0"/>
              </a:rPr>
            </a:br>
            <a:r>
              <a:rPr kumimoji="0" lang="en-AU" altLang="en-US" b="0" i="0" u="none" strike="noStrike" cap="none" normalizeH="0" baseline="0" dirty="0">
                <a:ln>
                  <a:noFill/>
                </a:ln>
                <a:solidFill>
                  <a:srgbClr val="990033"/>
                </a:solidFill>
                <a:effectLst/>
                <a:latin typeface="Calibri" panose="020F0502020204030204" pitchFamily="34" charset="0"/>
              </a:rPr>
              <a:t>or call </a:t>
            </a:r>
            <a:r>
              <a:rPr kumimoji="0" lang="en-AU" altLang="en-US" b="0" i="0" u="sng" strike="noStrike" cap="none" normalizeH="0" baseline="0" dirty="0">
                <a:ln>
                  <a:noFill/>
                </a:ln>
                <a:solidFill>
                  <a:srgbClr val="990033"/>
                </a:solidFill>
                <a:effectLst/>
                <a:latin typeface="Calibri" panose="020F0502020204030204" pitchFamily="34" charset="0"/>
              </a:rPr>
              <a:t>6330 5400</a:t>
            </a:r>
            <a:r>
              <a:rPr kumimoji="0" lang="en-AU" altLang="en-US" b="0" i="0" u="none" strike="noStrike" cap="none" normalizeH="0" baseline="0" dirty="0">
                <a:ln>
                  <a:noFill/>
                </a:ln>
                <a:solidFill>
                  <a:srgbClr val="990033"/>
                </a:solidFill>
                <a:effectLst/>
                <a:latin typeface="Calibri" panose="020F0502020204030204" pitchFamily="34" charset="0"/>
              </a:rPr>
              <a:t> and ask for someone</a:t>
            </a:r>
            <a:br>
              <a:rPr kumimoji="0" lang="en-AU" altLang="en-US" b="0" i="0" u="none" strike="noStrike" cap="none" normalizeH="0" baseline="0" dirty="0">
                <a:ln>
                  <a:noFill/>
                </a:ln>
                <a:solidFill>
                  <a:srgbClr val="990033"/>
                </a:solidFill>
                <a:effectLst/>
                <a:latin typeface="Calibri" panose="020F0502020204030204" pitchFamily="34" charset="0"/>
              </a:rPr>
            </a:br>
            <a:r>
              <a:rPr kumimoji="0" lang="en-AU" altLang="en-US" b="0" i="0" u="none" strike="noStrike" cap="none" normalizeH="0" baseline="0" dirty="0">
                <a:ln>
                  <a:noFill/>
                </a:ln>
                <a:solidFill>
                  <a:srgbClr val="990033"/>
                </a:solidFill>
                <a:effectLst/>
                <a:latin typeface="Calibri" panose="020F0502020204030204" pitchFamily="34" charset="0"/>
              </a:rPr>
              <a:t> in Education and Training. </a:t>
            </a:r>
            <a:endParaRPr kumimoji="0" lang="en-US" altLang="en-US" b="0" i="0" u="none" strike="noStrike" cap="none" normalizeH="0" baseline="0" dirty="0">
              <a:ln>
                <a:noFill/>
              </a:ln>
              <a:solidFill>
                <a:schemeClr val="tx1"/>
              </a:solidFill>
              <a:effectLst/>
              <a:latin typeface="Arial" panose="020B0604020202020204" pitchFamily="34" charset="0"/>
            </a:endParaRPr>
          </a:p>
        </p:txBody>
      </p:sp>
      <p:pic>
        <p:nvPicPr>
          <p:cNvPr id="15" name="Picture 14">
            <a:extLst>
              <a:ext uri="{FF2B5EF4-FFF2-40B4-BE49-F238E27FC236}">
                <a16:creationId xmlns:a16="http://schemas.microsoft.com/office/drawing/2014/main" id="{F4C2849B-5604-4930-B3DA-F006DE2CD32E}"/>
              </a:ext>
            </a:extLst>
          </p:cNvPr>
          <p:cNvPicPr>
            <a:picLocks noChangeAspect="1"/>
          </p:cNvPicPr>
          <p:nvPr/>
        </p:nvPicPr>
        <p:blipFill>
          <a:blip r:embed="rId3"/>
          <a:stretch>
            <a:fillRect/>
          </a:stretch>
        </p:blipFill>
        <p:spPr>
          <a:xfrm>
            <a:off x="448269" y="2446626"/>
            <a:ext cx="3023760" cy="361817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2" name="Picture 1">
            <a:extLst>
              <a:ext uri="{FF2B5EF4-FFF2-40B4-BE49-F238E27FC236}">
                <a16:creationId xmlns:a16="http://schemas.microsoft.com/office/drawing/2014/main" id="{BF91B3B7-295D-4FC5-BCE4-DB693D359941}"/>
              </a:ext>
            </a:extLst>
          </p:cNvPr>
          <p:cNvPicPr>
            <a:picLocks noChangeAspect="1"/>
          </p:cNvPicPr>
          <p:nvPr/>
        </p:nvPicPr>
        <p:blipFill>
          <a:blip r:embed="rId4"/>
          <a:stretch>
            <a:fillRect/>
          </a:stretch>
        </p:blipFill>
        <p:spPr>
          <a:xfrm>
            <a:off x="235058" y="628100"/>
            <a:ext cx="1915870" cy="836597"/>
          </a:xfrm>
          <a:prstGeom prst="rect">
            <a:avLst/>
          </a:prstGeom>
        </p:spPr>
      </p:pic>
      <p:sp>
        <p:nvSpPr>
          <p:cNvPr id="3" name="Rectangle 2">
            <a:extLst>
              <a:ext uri="{FF2B5EF4-FFF2-40B4-BE49-F238E27FC236}">
                <a16:creationId xmlns:a16="http://schemas.microsoft.com/office/drawing/2014/main" id="{5B2E0007-A331-4EC1-B93E-F196C230627A}"/>
              </a:ext>
            </a:extLst>
          </p:cNvPr>
          <p:cNvSpPr/>
          <p:nvPr/>
        </p:nvSpPr>
        <p:spPr>
          <a:xfrm>
            <a:off x="5355078" y="15140"/>
            <a:ext cx="6096000" cy="1399679"/>
          </a:xfrm>
          <a:prstGeom prst="rect">
            <a:avLst/>
          </a:prstGeom>
        </p:spPr>
        <p:txBody>
          <a:bodyPr>
            <a:spAutoFit/>
          </a:bodyPr>
          <a:lstStyle/>
          <a:p>
            <a:pPr algn="ctr">
              <a:lnSpc>
                <a:spcPct val="115000"/>
              </a:lnSpc>
              <a:spcAft>
                <a:spcPts val="1200"/>
              </a:spcAft>
            </a:pPr>
            <a:r>
              <a:rPr lang="en-AU" sz="2400" b="1" spc="25" dirty="0">
                <a:solidFill>
                  <a:srgbClr val="990000"/>
                </a:solidFill>
                <a:latin typeface="Calibri" panose="020F0502020204030204" pitchFamily="34" charset="0"/>
                <a:ea typeface="Times New Roman" panose="02020603050405020304" pitchFamily="18" charset="0"/>
                <a:cs typeface="Times New Roman" panose="02020603050405020304" pitchFamily="18" charset="0"/>
              </a:rPr>
              <a:t>What is ParentsNext?</a:t>
            </a:r>
          </a:p>
          <a:p>
            <a:pPr>
              <a:lnSpc>
                <a:spcPct val="115000"/>
              </a:lnSpc>
              <a:spcAft>
                <a:spcPts val="1000"/>
              </a:spcAft>
            </a:pPr>
            <a:r>
              <a:rPr lang="en-AU" sz="1400" dirty="0">
                <a:solidFill>
                  <a:srgbClr val="990000"/>
                </a:solidFill>
                <a:latin typeface="Calibri" panose="020F0502020204030204" pitchFamily="34" charset="0"/>
                <a:ea typeface="Times New Roman" panose="02020603050405020304" pitchFamily="18" charset="0"/>
                <a:cs typeface="Times New Roman" panose="02020603050405020304" pitchFamily="18" charset="0"/>
              </a:rPr>
              <a:t>ParentsNext Project providers work with parents to help them to identify their education and employment goals, develop a pathway to achieve their goals and link them to activities and services in the local community.</a:t>
            </a:r>
          </a:p>
        </p:txBody>
      </p:sp>
    </p:spTree>
    <p:extLst>
      <p:ext uri="{BB962C8B-B14F-4D97-AF65-F5344CB8AC3E}">
        <p14:creationId xmlns:p14="http://schemas.microsoft.com/office/powerpoint/2010/main" val="132097720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4">
            <a:extLst>
              <a:ext uri="{FF2B5EF4-FFF2-40B4-BE49-F238E27FC236}">
                <a16:creationId xmlns:a16="http://schemas.microsoft.com/office/drawing/2014/main" id="{AF58B6EF-2C85-4305-A912-97E61F888518}"/>
              </a:ext>
            </a:extLst>
          </p:cNvPr>
          <p:cNvSpPr>
            <a:spLocks noChangeArrowheads="1"/>
          </p:cNvSpPr>
          <p:nvPr/>
        </p:nvSpPr>
        <p:spPr bwMode="auto">
          <a:xfrm>
            <a:off x="3230563" y="4246563"/>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dirty="0"/>
          </a:p>
        </p:txBody>
      </p:sp>
      <p:sp>
        <p:nvSpPr>
          <p:cNvPr id="12" name="AutoShape 3">
            <a:extLst>
              <a:ext uri="{FF2B5EF4-FFF2-40B4-BE49-F238E27FC236}">
                <a16:creationId xmlns:a16="http://schemas.microsoft.com/office/drawing/2014/main" id="{CB3878F3-3D47-47AC-9CE8-4FA32A9D0FF7}"/>
              </a:ext>
            </a:extLst>
          </p:cNvPr>
          <p:cNvSpPr>
            <a:spLocks noChangeArrowheads="1"/>
          </p:cNvSpPr>
          <p:nvPr/>
        </p:nvSpPr>
        <p:spPr bwMode="auto">
          <a:xfrm>
            <a:off x="381077" y="1230882"/>
            <a:ext cx="7955526" cy="5427168"/>
          </a:xfrm>
          <a:prstGeom prst="roundRect">
            <a:avLst>
              <a:gd name="adj" fmla="val 16667"/>
            </a:avLst>
          </a:prstGeom>
          <a:gradFill rotWithShape="1">
            <a:gsLst>
              <a:gs pos="0">
                <a:srgbClr val="FFC000"/>
              </a:gs>
              <a:gs pos="39000">
                <a:srgbClr val="FFFFFF"/>
              </a:gs>
              <a:gs pos="70999">
                <a:srgbClr val="FFFFFF"/>
              </a:gs>
              <a:gs pos="100000">
                <a:srgbClr val="FFFFFF"/>
              </a:gs>
            </a:gsLst>
            <a:lin ang="8100000" scaled="1"/>
          </a:gradFill>
          <a:ln w="25400" algn="ctr">
            <a:solidFill>
              <a:srgbClr val="C00000"/>
            </a:solidFill>
            <a:round/>
            <a:headEnd/>
            <a:tailEnd/>
          </a:ln>
          <a:effectLst/>
          <a:extLs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en-AU" dirty="0"/>
          </a:p>
        </p:txBody>
      </p:sp>
      <p:pic>
        <p:nvPicPr>
          <p:cNvPr id="3076" name="Picture 4">
            <a:extLst>
              <a:ext uri="{FF2B5EF4-FFF2-40B4-BE49-F238E27FC236}">
                <a16:creationId xmlns:a16="http://schemas.microsoft.com/office/drawing/2014/main" id="{60C0E765-6897-4A63-A0EA-E964FFF60E4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9419" y="927577"/>
            <a:ext cx="2962081" cy="12956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sp>
        <p:nvSpPr>
          <p:cNvPr id="13" name="Text Box 5">
            <a:extLst>
              <a:ext uri="{FF2B5EF4-FFF2-40B4-BE49-F238E27FC236}">
                <a16:creationId xmlns:a16="http://schemas.microsoft.com/office/drawing/2014/main" id="{4667C055-ACDD-4982-B477-9DFF7AF9DD2F}"/>
              </a:ext>
            </a:extLst>
          </p:cNvPr>
          <p:cNvSpPr txBox="1">
            <a:spLocks noChangeArrowheads="1"/>
          </p:cNvSpPr>
          <p:nvPr/>
        </p:nvSpPr>
        <p:spPr bwMode="auto">
          <a:xfrm>
            <a:off x="651782" y="2379060"/>
            <a:ext cx="7525933" cy="35513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AU" altLang="en-US" b="0" i="0" u="none" strike="noStrike" cap="none" normalizeH="0" baseline="0" dirty="0">
                <a:ln>
                  <a:noFill/>
                </a:ln>
                <a:solidFill>
                  <a:srgbClr val="C00000"/>
                </a:solidFill>
                <a:effectLst/>
                <a:latin typeface="Calibri" panose="020F0502020204030204" pitchFamily="34" charset="0"/>
              </a:rPr>
              <a:t>Our customer base continues to grow healthily and during this quarter</a:t>
            </a:r>
            <a:br>
              <a:rPr kumimoji="0" lang="en-AU" altLang="en-US" b="0" i="0" u="none" strike="noStrike" cap="none" normalizeH="0" baseline="0" dirty="0">
                <a:ln>
                  <a:noFill/>
                </a:ln>
                <a:solidFill>
                  <a:srgbClr val="C00000"/>
                </a:solidFill>
                <a:effectLst/>
                <a:latin typeface="Calibri" panose="020F0502020204030204" pitchFamily="34" charset="0"/>
              </a:rPr>
            </a:br>
            <a:r>
              <a:rPr kumimoji="0" lang="en-AU" altLang="en-US" b="0" i="0" u="none" strike="noStrike" cap="none" normalizeH="0" baseline="0" dirty="0">
                <a:ln>
                  <a:noFill/>
                </a:ln>
                <a:solidFill>
                  <a:srgbClr val="C00000"/>
                </a:solidFill>
                <a:effectLst/>
                <a:latin typeface="Calibri" panose="020F0502020204030204" pitchFamily="34" charset="0"/>
              </a:rPr>
              <a:t> we would like to welcome on-board Peedac </a:t>
            </a:r>
            <a:br>
              <a:rPr kumimoji="0" lang="en-AU" altLang="en-US" b="0" i="0" u="none" strike="noStrike" cap="none" normalizeH="0" baseline="0" dirty="0">
                <a:ln>
                  <a:noFill/>
                </a:ln>
                <a:solidFill>
                  <a:srgbClr val="C00000"/>
                </a:solidFill>
                <a:effectLst/>
                <a:latin typeface="Calibri" panose="020F0502020204030204" pitchFamily="34" charset="0"/>
              </a:rPr>
            </a:br>
            <a:br>
              <a:rPr kumimoji="0" lang="en-AU" altLang="en-US" b="0" i="0" u="none" strike="noStrike" cap="none" normalizeH="0" baseline="0" dirty="0">
                <a:ln>
                  <a:noFill/>
                </a:ln>
                <a:solidFill>
                  <a:srgbClr val="C00000"/>
                </a:solidFill>
                <a:effectLst/>
                <a:latin typeface="Calibri" panose="020F0502020204030204" pitchFamily="34" charset="0"/>
              </a:rPr>
            </a:br>
            <a:r>
              <a:rPr kumimoji="0" lang="en-AU" altLang="en-US" b="0" i="0" strike="noStrike" cap="none" normalizeH="0" baseline="0" dirty="0">
                <a:ln>
                  <a:noFill/>
                </a:ln>
                <a:solidFill>
                  <a:srgbClr val="C00000"/>
                </a:solidFill>
                <a:effectLst/>
                <a:latin typeface="Calibri" panose="020F0502020204030204" pitchFamily="34" charset="0"/>
              </a:rPr>
              <a:t>PEEDAC the Story</a:t>
            </a:r>
          </a:p>
          <a:p>
            <a:pPr marL="0" marR="0" lvl="0" indent="0" algn="ctr" defTabSz="914400" rtl="0" eaLnBrk="0" fontAlgn="base" latinLnBrk="0" hangingPunct="0">
              <a:lnSpc>
                <a:spcPct val="100000"/>
              </a:lnSpc>
              <a:spcBef>
                <a:spcPct val="0"/>
              </a:spcBef>
              <a:spcAft>
                <a:spcPct val="0"/>
              </a:spcAft>
              <a:buClrTx/>
              <a:buSzTx/>
              <a:buFontTx/>
              <a:buNone/>
              <a:tabLst/>
            </a:pPr>
            <a:endParaRPr kumimoji="0" lang="en-AU" altLang="en-US" b="0" i="0" u="none" strike="noStrike" cap="none" normalizeH="0" baseline="0" dirty="0">
              <a:ln>
                <a:noFill/>
              </a:ln>
              <a:solidFill>
                <a:srgbClr val="C00000"/>
              </a:solidFill>
              <a:effectLst/>
              <a:latin typeface="Calibri" panose="020F050202020403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AU" altLang="en-US" b="0" i="0" u="none" strike="noStrike" cap="none" normalizeH="0" baseline="0" dirty="0">
                <a:ln>
                  <a:noFill/>
                </a:ln>
                <a:solidFill>
                  <a:srgbClr val="C00000"/>
                </a:solidFill>
                <a:effectLst/>
                <a:latin typeface="Calibri" panose="020F0502020204030204" pitchFamily="34" charset="0"/>
              </a:rPr>
              <a:t>Peedac is an Indigenous owned and operated, not for profit organisation that welcomes people of all nationality and backgrounds.  It provides a range of services to make training, work experience and employment </a:t>
            </a:r>
            <a:br>
              <a:rPr kumimoji="0" lang="en-AU" altLang="en-US" b="0" i="0" u="none" strike="noStrike" cap="none" normalizeH="0" baseline="0" dirty="0">
                <a:ln>
                  <a:noFill/>
                </a:ln>
                <a:solidFill>
                  <a:srgbClr val="C00000"/>
                </a:solidFill>
                <a:effectLst/>
                <a:latin typeface="Calibri" panose="020F0502020204030204" pitchFamily="34" charset="0"/>
              </a:rPr>
            </a:br>
            <a:r>
              <a:rPr kumimoji="0" lang="en-AU" altLang="en-US" b="0" i="0" u="none" strike="noStrike" cap="none" normalizeH="0" baseline="0" dirty="0">
                <a:ln>
                  <a:noFill/>
                </a:ln>
                <a:solidFill>
                  <a:srgbClr val="C00000"/>
                </a:solidFill>
                <a:effectLst/>
                <a:latin typeface="Calibri" panose="020F0502020204030204" pitchFamily="34" charset="0"/>
              </a:rPr>
              <a:t>accessible to its clients</a:t>
            </a:r>
            <a:br>
              <a:rPr kumimoji="0" lang="en-AU" altLang="en-US" b="0" i="0" u="none" strike="noStrike" cap="none" normalizeH="0" baseline="0" dirty="0">
                <a:ln>
                  <a:noFill/>
                </a:ln>
                <a:solidFill>
                  <a:srgbClr val="C00000"/>
                </a:solidFill>
                <a:effectLst/>
                <a:latin typeface="Calibri" panose="020F0502020204030204" pitchFamily="34" charset="0"/>
              </a:rPr>
            </a:br>
            <a:endParaRPr kumimoji="0" lang="en-AU" altLang="en-US" b="0" i="0" u="none" strike="noStrike" cap="none" normalizeH="0" baseline="0" dirty="0">
              <a:ln>
                <a:noFill/>
              </a:ln>
              <a:solidFill>
                <a:srgbClr val="C00000"/>
              </a:solidFill>
              <a:effectLst/>
              <a:latin typeface="Calibri" panose="020F050202020403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AU" altLang="en-US" b="0" i="0" u="none" strike="noStrike" cap="none" normalizeH="0" baseline="0" dirty="0">
                <a:ln>
                  <a:noFill/>
                </a:ln>
                <a:solidFill>
                  <a:srgbClr val="C00000"/>
                </a:solidFill>
                <a:effectLst/>
                <a:latin typeface="Calibri" panose="020F0502020204030204" pitchFamily="34" charset="0"/>
              </a:rPr>
              <a:t>2018 is the Year of Lifelong Learning when we’ll be celebrating the power of people continuing to learn throughout their lives.  Research has shown that when people take an active approach to learning throughout their adult years</a:t>
            </a:r>
            <a:br>
              <a:rPr kumimoji="0" lang="en-AU" altLang="en-US" b="0" i="0" u="none" strike="noStrike" cap="none" normalizeH="0" baseline="0" dirty="0">
                <a:ln>
                  <a:noFill/>
                </a:ln>
                <a:solidFill>
                  <a:srgbClr val="C00000"/>
                </a:solidFill>
                <a:effectLst/>
                <a:latin typeface="Calibri" panose="020F0502020204030204" pitchFamily="34" charset="0"/>
              </a:rPr>
            </a:br>
            <a:r>
              <a:rPr kumimoji="0" lang="en-AU" altLang="en-US" b="0" i="0" u="none" strike="noStrike" cap="none" normalizeH="0" baseline="0" dirty="0">
                <a:ln>
                  <a:noFill/>
                </a:ln>
                <a:solidFill>
                  <a:srgbClr val="C00000"/>
                </a:solidFill>
                <a:effectLst/>
                <a:latin typeface="Calibri" panose="020F0502020204030204" pitchFamily="34" charset="0"/>
              </a:rPr>
              <a:t>it has a positive impact on individuals, families, communities and society.</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3078" name="Picture 6">
            <a:extLst>
              <a:ext uri="{FF2B5EF4-FFF2-40B4-BE49-F238E27FC236}">
                <a16:creationId xmlns:a16="http://schemas.microsoft.com/office/drawing/2014/main" id="{D7A740EC-8D4B-49C0-9CC8-A8AC717BDCA6}"/>
              </a:ext>
            </a:extLst>
          </p:cNvPr>
          <p:cNvPicPr>
            <a:picLocks noChangeAspect="1" noChangeArrowheads="1"/>
          </p:cNvPicPr>
          <p:nvPr/>
        </p:nvPicPr>
        <p:blipFill>
          <a:blip r:embed="rId3">
            <a:lum bright="20000" contrast="20000"/>
            <a:extLst>
              <a:ext uri="{28A0092B-C50C-407E-A947-70E740481C1C}">
                <a14:useLocalDpi xmlns:a14="http://schemas.microsoft.com/office/drawing/2010/main" val="0"/>
              </a:ext>
            </a:extLst>
          </a:blip>
          <a:srcRect/>
          <a:stretch>
            <a:fillRect/>
          </a:stretch>
        </p:blipFill>
        <p:spPr bwMode="auto">
          <a:xfrm>
            <a:off x="5953125" y="217450"/>
            <a:ext cx="1870000" cy="1869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sp>
        <p:nvSpPr>
          <p:cNvPr id="14" name="TextBox 13">
            <a:extLst>
              <a:ext uri="{FF2B5EF4-FFF2-40B4-BE49-F238E27FC236}">
                <a16:creationId xmlns:a16="http://schemas.microsoft.com/office/drawing/2014/main" id="{2FB693D1-433B-4EB5-B257-9D37650EC1C5}"/>
              </a:ext>
            </a:extLst>
          </p:cNvPr>
          <p:cNvSpPr txBox="1"/>
          <p:nvPr/>
        </p:nvSpPr>
        <p:spPr>
          <a:xfrm>
            <a:off x="494373" y="199950"/>
            <a:ext cx="5955800" cy="523220"/>
          </a:xfrm>
          <a:prstGeom prst="rect">
            <a:avLst/>
          </a:prstGeom>
          <a:noFill/>
        </p:spPr>
        <p:txBody>
          <a:bodyPr wrap="square" rtlCol="0">
            <a:spAutoFit/>
          </a:bodyPr>
          <a:lstStyle/>
          <a:p>
            <a:pPr algn="ctr"/>
            <a:r>
              <a:rPr lang="en-AU" sz="2800" dirty="0">
                <a:solidFill>
                  <a:srgbClr val="C00000"/>
                </a:solidFill>
              </a:rPr>
              <a:t>Peedac on board 2018</a:t>
            </a:r>
          </a:p>
        </p:txBody>
      </p:sp>
      <p:pic>
        <p:nvPicPr>
          <p:cNvPr id="16" name="Picture 15">
            <a:extLst>
              <a:ext uri="{FF2B5EF4-FFF2-40B4-BE49-F238E27FC236}">
                <a16:creationId xmlns:a16="http://schemas.microsoft.com/office/drawing/2014/main" id="{A4548910-4D54-45A8-945D-3858B9E18D4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38635" y="927577"/>
            <a:ext cx="4002778" cy="5337036"/>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Tree>
    <p:extLst>
      <p:ext uri="{BB962C8B-B14F-4D97-AF65-F5344CB8AC3E}">
        <p14:creationId xmlns:p14="http://schemas.microsoft.com/office/powerpoint/2010/main" val="155459554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5A58AAA5-05F8-42B1-B388-3975B05E63E9}"/>
              </a:ext>
            </a:extLst>
          </p:cNvPr>
          <p:cNvSpPr/>
          <p:nvPr/>
        </p:nvSpPr>
        <p:spPr>
          <a:xfrm>
            <a:off x="6332706" y="4367719"/>
            <a:ext cx="5859294" cy="2031325"/>
          </a:xfrm>
          <a:prstGeom prst="rect">
            <a:avLst/>
          </a:prstGeom>
        </p:spPr>
        <p:txBody>
          <a:bodyPr wrap="square">
            <a:spAutoFit/>
          </a:bodyPr>
          <a:lstStyle/>
          <a:p>
            <a:pPr algn="ctr"/>
            <a:r>
              <a:rPr lang="en-AU" sz="2400" b="1" dirty="0">
                <a:solidFill>
                  <a:srgbClr val="000000"/>
                </a:solidFill>
                <a:latin typeface="Arial" panose="020B0604020202020204" pitchFamily="34" charset="0"/>
              </a:rPr>
              <a:t>Bringing Up Great Kids (BUGK): Parenting Support Mirrabooka </a:t>
            </a:r>
            <a:r>
              <a:rPr lang="en-AU" dirty="0">
                <a:solidFill>
                  <a:srgbClr val="000000"/>
                </a:solidFill>
                <a:latin typeface="Arial" panose="020B0604020202020204" pitchFamily="34" charset="0"/>
              </a:rPr>
              <a:t>– </a:t>
            </a:r>
            <a:br>
              <a:rPr lang="en-AU" dirty="0">
                <a:solidFill>
                  <a:srgbClr val="000000"/>
                </a:solidFill>
                <a:latin typeface="Arial" panose="020B0604020202020204" pitchFamily="34" charset="0"/>
              </a:rPr>
            </a:br>
            <a:r>
              <a:rPr lang="en-AU" dirty="0">
                <a:solidFill>
                  <a:srgbClr val="000000"/>
                </a:solidFill>
                <a:latin typeface="Arial" panose="020B0604020202020204" pitchFamily="34" charset="0"/>
              </a:rPr>
              <a:t>A program model aimed to divert families from the </a:t>
            </a:r>
            <a:br>
              <a:rPr lang="en-AU" dirty="0">
                <a:solidFill>
                  <a:srgbClr val="000000"/>
                </a:solidFill>
                <a:latin typeface="Arial" panose="020B0604020202020204" pitchFamily="34" charset="0"/>
              </a:rPr>
            </a:br>
            <a:r>
              <a:rPr lang="en-AU" dirty="0">
                <a:solidFill>
                  <a:srgbClr val="000000"/>
                </a:solidFill>
                <a:latin typeface="Arial" panose="020B0604020202020204" pitchFamily="34" charset="0"/>
              </a:rPr>
              <a:t>child protection system and prevent children </a:t>
            </a:r>
            <a:br>
              <a:rPr lang="en-AU" dirty="0">
                <a:solidFill>
                  <a:srgbClr val="000000"/>
                </a:solidFill>
                <a:latin typeface="Arial" panose="020B0604020202020204" pitchFamily="34" charset="0"/>
              </a:rPr>
            </a:br>
            <a:r>
              <a:rPr lang="en-AU" dirty="0">
                <a:solidFill>
                  <a:srgbClr val="000000"/>
                </a:solidFill>
                <a:latin typeface="Arial" panose="020B0604020202020204" pitchFamily="34" charset="0"/>
              </a:rPr>
              <a:t>entering out-of-home care. 	</a:t>
            </a:r>
            <a:br>
              <a:rPr lang="en-AU" dirty="0">
                <a:solidFill>
                  <a:srgbClr val="000000"/>
                </a:solidFill>
                <a:latin typeface="Arial" panose="020B0604020202020204" pitchFamily="34" charset="0"/>
              </a:rPr>
            </a:br>
            <a:r>
              <a:rPr lang="en-AU" sz="2400" dirty="0">
                <a:solidFill>
                  <a:srgbClr val="000000"/>
                </a:solidFill>
                <a:latin typeface="Arial" panose="020B0604020202020204" pitchFamily="34" charset="0"/>
              </a:rPr>
              <a:t>Family Inclusion Network of WA 	</a:t>
            </a:r>
          </a:p>
        </p:txBody>
      </p:sp>
      <p:sp>
        <p:nvSpPr>
          <p:cNvPr id="3" name="Rectangle 2">
            <a:extLst>
              <a:ext uri="{FF2B5EF4-FFF2-40B4-BE49-F238E27FC236}">
                <a16:creationId xmlns:a16="http://schemas.microsoft.com/office/drawing/2014/main" id="{57166B71-F1AB-4516-BA34-CCB6993980ED}"/>
              </a:ext>
            </a:extLst>
          </p:cNvPr>
          <p:cNvSpPr/>
          <p:nvPr/>
        </p:nvSpPr>
        <p:spPr>
          <a:xfrm>
            <a:off x="353437" y="3542804"/>
            <a:ext cx="5742563" cy="2400657"/>
          </a:xfrm>
          <a:prstGeom prst="rect">
            <a:avLst/>
          </a:prstGeom>
        </p:spPr>
        <p:txBody>
          <a:bodyPr wrap="square">
            <a:spAutoFit/>
          </a:bodyPr>
          <a:lstStyle/>
          <a:p>
            <a:pPr algn="ctr"/>
            <a:r>
              <a:rPr lang="en-AU" sz="2400" b="1" dirty="0">
                <a:solidFill>
                  <a:srgbClr val="000000"/>
                </a:solidFill>
                <a:latin typeface="Arial" panose="020B0604020202020204" pitchFamily="34" charset="0"/>
              </a:rPr>
              <a:t>Growing the Tree of Life </a:t>
            </a:r>
            <a:r>
              <a:rPr lang="en-AU" dirty="0">
                <a:solidFill>
                  <a:srgbClr val="000000"/>
                </a:solidFill>
                <a:latin typeface="Arial" panose="020B0604020202020204" pitchFamily="34" charset="0"/>
              </a:rPr>
              <a:t>–</a:t>
            </a:r>
            <a:br>
              <a:rPr lang="en-AU" dirty="0">
                <a:solidFill>
                  <a:srgbClr val="000000"/>
                </a:solidFill>
                <a:latin typeface="Arial" panose="020B0604020202020204" pitchFamily="34" charset="0"/>
              </a:rPr>
            </a:br>
            <a:r>
              <a:rPr lang="en-AU" dirty="0">
                <a:solidFill>
                  <a:srgbClr val="000000"/>
                </a:solidFill>
                <a:latin typeface="Arial" panose="020B0604020202020204" pitchFamily="34" charset="0"/>
              </a:rPr>
              <a:t>An interagency program to connect Aboriginal children who are in out-of-home care or at risk, </a:t>
            </a:r>
            <a:br>
              <a:rPr lang="en-AU" dirty="0">
                <a:solidFill>
                  <a:srgbClr val="000000"/>
                </a:solidFill>
                <a:latin typeface="Arial" panose="020B0604020202020204" pitchFamily="34" charset="0"/>
              </a:rPr>
            </a:br>
            <a:r>
              <a:rPr lang="en-AU" dirty="0">
                <a:solidFill>
                  <a:srgbClr val="000000"/>
                </a:solidFill>
                <a:latin typeface="Arial" panose="020B0604020202020204" pitchFamily="34" charset="0"/>
              </a:rPr>
              <a:t>to their culture and community. 	</a:t>
            </a:r>
            <a:br>
              <a:rPr lang="en-AU" dirty="0">
                <a:solidFill>
                  <a:srgbClr val="000000"/>
                </a:solidFill>
                <a:latin typeface="Arial" panose="020B0604020202020204" pitchFamily="34" charset="0"/>
              </a:rPr>
            </a:br>
            <a:r>
              <a:rPr lang="en-AU" sz="2400" dirty="0">
                <a:solidFill>
                  <a:srgbClr val="000000"/>
                </a:solidFill>
                <a:latin typeface="Arial" panose="020B0604020202020204" pitchFamily="34" charset="0"/>
              </a:rPr>
              <a:t>Sudbury Community House, </a:t>
            </a:r>
            <a:br>
              <a:rPr lang="en-AU" sz="2400" dirty="0">
                <a:solidFill>
                  <a:srgbClr val="000000"/>
                </a:solidFill>
                <a:latin typeface="Arial" panose="020B0604020202020204" pitchFamily="34" charset="0"/>
              </a:rPr>
            </a:br>
            <a:r>
              <a:rPr lang="en-AU" sz="2400" dirty="0">
                <a:solidFill>
                  <a:srgbClr val="000000"/>
                </a:solidFill>
                <a:latin typeface="Arial" panose="020B0604020202020204" pitchFamily="34" charset="0"/>
              </a:rPr>
              <a:t>Wadjak Resource Centre,</a:t>
            </a:r>
            <a:br>
              <a:rPr lang="en-AU" sz="2400" dirty="0">
                <a:solidFill>
                  <a:srgbClr val="000000"/>
                </a:solidFill>
                <a:latin typeface="Arial" panose="020B0604020202020204" pitchFamily="34" charset="0"/>
              </a:rPr>
            </a:br>
            <a:r>
              <a:rPr lang="en-AU" sz="2400" dirty="0">
                <a:solidFill>
                  <a:srgbClr val="000000"/>
                </a:solidFill>
                <a:latin typeface="Arial" panose="020B0604020202020204" pitchFamily="34" charset="0"/>
              </a:rPr>
              <a:t> and Mirrabooka District 	</a:t>
            </a:r>
          </a:p>
        </p:txBody>
      </p:sp>
      <p:pic>
        <p:nvPicPr>
          <p:cNvPr id="4" name="Picture 3">
            <a:extLst>
              <a:ext uri="{FF2B5EF4-FFF2-40B4-BE49-F238E27FC236}">
                <a16:creationId xmlns:a16="http://schemas.microsoft.com/office/drawing/2014/main" id="{A8A54B66-8749-4F06-8636-3139C33FB826}"/>
              </a:ext>
            </a:extLst>
          </p:cNvPr>
          <p:cNvPicPr>
            <a:picLocks noChangeAspect="1"/>
          </p:cNvPicPr>
          <p:nvPr/>
        </p:nvPicPr>
        <p:blipFill>
          <a:blip r:embed="rId2"/>
          <a:stretch>
            <a:fillRect/>
          </a:stretch>
        </p:blipFill>
        <p:spPr>
          <a:xfrm>
            <a:off x="348827" y="274310"/>
            <a:ext cx="11569718" cy="3040886"/>
          </a:xfrm>
          <a:prstGeom prst="rect">
            <a:avLst/>
          </a:prstGeom>
        </p:spPr>
      </p:pic>
      <p:sp>
        <p:nvSpPr>
          <p:cNvPr id="5" name="TextBox 4">
            <a:extLst>
              <a:ext uri="{FF2B5EF4-FFF2-40B4-BE49-F238E27FC236}">
                <a16:creationId xmlns:a16="http://schemas.microsoft.com/office/drawing/2014/main" id="{FD042919-7BE5-4B03-A803-46D10C3480F0}"/>
              </a:ext>
            </a:extLst>
          </p:cNvPr>
          <p:cNvSpPr txBox="1"/>
          <p:nvPr/>
        </p:nvSpPr>
        <p:spPr>
          <a:xfrm>
            <a:off x="994923" y="1899867"/>
            <a:ext cx="6413500" cy="523220"/>
          </a:xfrm>
          <a:prstGeom prst="rect">
            <a:avLst/>
          </a:prstGeom>
          <a:noFill/>
        </p:spPr>
        <p:txBody>
          <a:bodyPr wrap="square" rtlCol="0">
            <a:spAutoFit/>
          </a:bodyPr>
          <a:lstStyle/>
          <a:p>
            <a:r>
              <a:rPr lang="en-AU" sz="2800" dirty="0"/>
              <a:t>16</a:t>
            </a:r>
            <a:r>
              <a:rPr lang="en-AU" sz="2800" baseline="30000" dirty="0"/>
              <a:t>th</a:t>
            </a:r>
            <a:r>
              <a:rPr lang="en-AU" sz="2800" dirty="0"/>
              <a:t> November 2017</a:t>
            </a:r>
          </a:p>
        </p:txBody>
      </p:sp>
      <p:pic>
        <p:nvPicPr>
          <p:cNvPr id="1029" name="Picture 5">
            <a:extLst>
              <a:ext uri="{FF2B5EF4-FFF2-40B4-BE49-F238E27FC236}">
                <a16:creationId xmlns:a16="http://schemas.microsoft.com/office/drawing/2014/main" id="{CA91E321-0AD2-477D-B84B-B849C4B72AA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9296" y="2278558"/>
            <a:ext cx="2768600" cy="2073275"/>
          </a:xfrm>
          <a:prstGeom prst="rect">
            <a:avLst/>
          </a:prstGeom>
          <a:ln>
            <a:noFill/>
          </a:ln>
          <a:effectLst>
            <a:softEdge rad="112500"/>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190500" algn="ctr">
                <a:solidFill>
                  <a:srgbClr val="C8C6BD"/>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285458649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D23D8B2-E60B-407E-ADD7-1889D0AD1E41}"/>
              </a:ext>
            </a:extLst>
          </p:cNvPr>
          <p:cNvSpPr txBox="1"/>
          <p:nvPr/>
        </p:nvSpPr>
        <p:spPr>
          <a:xfrm rot="21012622">
            <a:off x="5136333" y="160854"/>
            <a:ext cx="3266831" cy="1446550"/>
          </a:xfrm>
          <a:prstGeom prst="rect">
            <a:avLst/>
          </a:prstGeom>
          <a:noFill/>
        </p:spPr>
        <p:txBody>
          <a:bodyPr wrap="square" rtlCol="0">
            <a:spAutoFit/>
          </a:bodyPr>
          <a:lstStyle/>
          <a:p>
            <a:pPr algn="ctr"/>
            <a:r>
              <a:rPr lang="en-AU" sz="4400" dirty="0">
                <a:solidFill>
                  <a:srgbClr val="002060"/>
                </a:solidFill>
              </a:rPr>
              <a:t>Book Week 21 - 8 - 2018</a:t>
            </a:r>
          </a:p>
        </p:txBody>
      </p:sp>
      <p:sp>
        <p:nvSpPr>
          <p:cNvPr id="5" name="TextBox 4">
            <a:extLst>
              <a:ext uri="{FF2B5EF4-FFF2-40B4-BE49-F238E27FC236}">
                <a16:creationId xmlns:a16="http://schemas.microsoft.com/office/drawing/2014/main" id="{B5459720-0F84-474A-B0FC-08B1C5993C21}"/>
              </a:ext>
            </a:extLst>
          </p:cNvPr>
          <p:cNvSpPr txBox="1"/>
          <p:nvPr/>
        </p:nvSpPr>
        <p:spPr>
          <a:xfrm rot="21073104">
            <a:off x="489529" y="5617025"/>
            <a:ext cx="2207491" cy="646331"/>
          </a:xfrm>
          <a:prstGeom prst="rect">
            <a:avLst/>
          </a:prstGeom>
          <a:noFill/>
        </p:spPr>
        <p:txBody>
          <a:bodyPr wrap="square" rtlCol="0">
            <a:spAutoFit/>
          </a:bodyPr>
          <a:lstStyle/>
          <a:p>
            <a:pPr algn="ctr"/>
            <a:r>
              <a:rPr lang="en-AU" dirty="0">
                <a:solidFill>
                  <a:schemeClr val="bg1"/>
                </a:solidFill>
              </a:rPr>
              <a:t>Everyone dressed up</a:t>
            </a:r>
          </a:p>
          <a:p>
            <a:pPr algn="ctr"/>
            <a:r>
              <a:rPr lang="en-AU" dirty="0">
                <a:solidFill>
                  <a:schemeClr val="bg1"/>
                </a:solidFill>
              </a:rPr>
              <a:t>For Book Week</a:t>
            </a:r>
          </a:p>
        </p:txBody>
      </p:sp>
      <p:sp>
        <p:nvSpPr>
          <p:cNvPr id="6" name="Rectangle 5">
            <a:extLst>
              <a:ext uri="{FF2B5EF4-FFF2-40B4-BE49-F238E27FC236}">
                <a16:creationId xmlns:a16="http://schemas.microsoft.com/office/drawing/2014/main" id="{6401DD3D-BBA9-46AC-8915-2085B4F446B0}"/>
              </a:ext>
            </a:extLst>
          </p:cNvPr>
          <p:cNvSpPr/>
          <p:nvPr/>
        </p:nvSpPr>
        <p:spPr>
          <a:xfrm rot="489617">
            <a:off x="9358304" y="5774042"/>
            <a:ext cx="2447637" cy="646331"/>
          </a:xfrm>
          <a:prstGeom prst="rect">
            <a:avLst/>
          </a:prstGeom>
        </p:spPr>
        <p:txBody>
          <a:bodyPr wrap="square">
            <a:spAutoFit/>
          </a:bodyPr>
          <a:lstStyle/>
          <a:p>
            <a:pPr algn="ctr"/>
            <a:r>
              <a:rPr lang="en-AU" dirty="0">
                <a:solidFill>
                  <a:schemeClr val="bg1"/>
                </a:solidFill>
              </a:rPr>
              <a:t>@</a:t>
            </a:r>
            <a:br>
              <a:rPr lang="en-AU" dirty="0">
                <a:solidFill>
                  <a:schemeClr val="bg1"/>
                </a:solidFill>
              </a:rPr>
            </a:br>
            <a:r>
              <a:rPr lang="en-AU" dirty="0">
                <a:solidFill>
                  <a:schemeClr val="bg1"/>
                </a:solidFill>
              </a:rPr>
              <a:t>Sudbury House</a:t>
            </a:r>
            <a:endParaRPr lang="en-AU" dirty="0"/>
          </a:p>
        </p:txBody>
      </p:sp>
      <p:pic>
        <p:nvPicPr>
          <p:cNvPr id="1026" name="Picture 2" descr="IMG_0686">
            <a:extLst>
              <a:ext uri="{FF2B5EF4-FFF2-40B4-BE49-F238E27FC236}">
                <a16:creationId xmlns:a16="http://schemas.microsoft.com/office/drawing/2014/main" id="{41CC8E63-11D4-44F3-BE46-C24150E5C46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22752" y="1885570"/>
            <a:ext cx="6105525" cy="4562475"/>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7AF05038-D570-4874-8520-847B6F9C5501}"/>
              </a:ext>
            </a:extLst>
          </p:cNvPr>
          <p:cNvSpPr txBox="1"/>
          <p:nvPr/>
        </p:nvSpPr>
        <p:spPr>
          <a:xfrm>
            <a:off x="9078097" y="881449"/>
            <a:ext cx="2669060" cy="369332"/>
          </a:xfrm>
          <a:prstGeom prst="rect">
            <a:avLst/>
          </a:prstGeom>
          <a:noFill/>
        </p:spPr>
        <p:txBody>
          <a:bodyPr wrap="square" rtlCol="0">
            <a:spAutoFit/>
          </a:bodyPr>
          <a:lstStyle/>
          <a:p>
            <a:r>
              <a:rPr lang="en-AU" dirty="0"/>
              <a:t>Book week Dress ups…</a:t>
            </a:r>
          </a:p>
        </p:txBody>
      </p:sp>
      <p:sp>
        <p:nvSpPr>
          <p:cNvPr id="8" name="Rectangle 7">
            <a:extLst>
              <a:ext uri="{FF2B5EF4-FFF2-40B4-BE49-F238E27FC236}">
                <a16:creationId xmlns:a16="http://schemas.microsoft.com/office/drawing/2014/main" id="{BA3B9035-DA1E-4FC1-A927-8A2422D67FC4}"/>
              </a:ext>
            </a:extLst>
          </p:cNvPr>
          <p:cNvSpPr/>
          <p:nvPr/>
        </p:nvSpPr>
        <p:spPr>
          <a:xfrm>
            <a:off x="480623" y="429925"/>
            <a:ext cx="3630985" cy="5399876"/>
          </a:xfrm>
          <a:prstGeom prst="rect">
            <a:avLst/>
          </a:prstGeom>
        </p:spPr>
        <p:txBody>
          <a:bodyPr wrap="square">
            <a:spAutoFit/>
          </a:bodyPr>
          <a:lstStyle/>
          <a:p>
            <a:pPr>
              <a:lnSpc>
                <a:spcPct val="107000"/>
              </a:lnSpc>
              <a:spcAft>
                <a:spcPts val="800"/>
              </a:spcAft>
            </a:pPr>
            <a:r>
              <a:rPr lang="en-US" sz="2000" b="1" dirty="0">
                <a:solidFill>
                  <a:srgbClr val="0000FF"/>
                </a:solidFill>
                <a:latin typeface="Calibri" panose="020F0502020204030204" pitchFamily="34" charset="0"/>
                <a:ea typeface="Calibri" panose="020F0502020204030204" pitchFamily="34" charset="0"/>
                <a:cs typeface="Times New Roman" panose="02020603050405020304" pitchFamily="18" charset="0"/>
              </a:rPr>
              <a:t>Sudbury House</a:t>
            </a:r>
          </a:p>
          <a:p>
            <a:pPr>
              <a:lnSpc>
                <a:spcPct val="107000"/>
              </a:lnSpc>
              <a:spcAft>
                <a:spcPts val="800"/>
              </a:spcAft>
            </a:pPr>
            <a:r>
              <a:rPr lang="en-US" sz="2000" b="1" dirty="0">
                <a:solidFill>
                  <a:srgbClr val="0000FF"/>
                </a:solidFill>
                <a:latin typeface="Calibri" panose="020F0502020204030204" pitchFamily="34" charset="0"/>
                <a:ea typeface="Calibri" panose="020F0502020204030204" pitchFamily="34" charset="0"/>
                <a:cs typeface="Times New Roman" panose="02020603050405020304" pitchFamily="18" charset="0"/>
              </a:rPr>
              <a:t>Care and Development Centre</a:t>
            </a:r>
            <a:endParaRPr lang="en-US" sz="800" b="1" dirty="0">
              <a:solidFill>
                <a:srgbClr val="0000FF"/>
              </a:solidFill>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dirty="0">
                <a:solidFill>
                  <a:srgbClr val="3333FF"/>
                </a:solidFill>
                <a:latin typeface="Calibri" panose="020F0502020204030204" pitchFamily="34" charset="0"/>
                <a:ea typeface="Calibri" panose="020F0502020204030204" pitchFamily="34" charset="0"/>
                <a:cs typeface="Times New Roman" panose="02020603050405020304" pitchFamily="18" charset="0"/>
              </a:rPr>
              <a:t>Children dressed up as their favourite characters for Book week.</a:t>
            </a:r>
            <a:endParaRPr lang="en-AU" sz="1400" dirty="0">
              <a:solidFill>
                <a:srgbClr val="3333FF"/>
              </a:solidFill>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i="1" dirty="0">
                <a:solidFill>
                  <a:srgbClr val="3333FF"/>
                </a:solidFill>
                <a:latin typeface="Calibri" panose="020F0502020204030204" pitchFamily="34" charset="0"/>
                <a:ea typeface="Calibri" panose="020F0502020204030204" pitchFamily="34" charset="0"/>
                <a:cs typeface="Times New Roman" panose="02020603050405020304" pitchFamily="18" charset="0"/>
              </a:rPr>
              <a:t>Children</a:t>
            </a:r>
            <a:r>
              <a:rPr lang="en-US" dirty="0">
                <a:solidFill>
                  <a:srgbClr val="3333FF"/>
                </a:solidFill>
                <a:latin typeface="Calibri" panose="020F0502020204030204" pitchFamily="34" charset="0"/>
                <a:ea typeface="Calibri" panose="020F0502020204030204" pitchFamily="34" charset="0"/>
                <a:cs typeface="Times New Roman" panose="02020603050405020304" pitchFamily="18" charset="0"/>
              </a:rPr>
              <a:t> and staff were part of the celebration. By dressing up children were able to explore different identities and points of view in dramatic play.</a:t>
            </a:r>
            <a:endParaRPr lang="en-AU" sz="1400" dirty="0">
              <a:solidFill>
                <a:srgbClr val="3333FF"/>
              </a:solidFill>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dirty="0">
                <a:solidFill>
                  <a:srgbClr val="3333FF"/>
                </a:solidFill>
                <a:latin typeface="Calibri" panose="020F0502020204030204" pitchFamily="34" charset="0"/>
                <a:ea typeface="Calibri" panose="020F0502020204030204" pitchFamily="34" charset="0"/>
                <a:cs typeface="Times New Roman" panose="02020603050405020304" pitchFamily="18" charset="0"/>
              </a:rPr>
              <a:t> </a:t>
            </a:r>
            <a:endParaRPr lang="en-AU" sz="1400" dirty="0">
              <a:solidFill>
                <a:srgbClr val="3333FF"/>
              </a:solidFill>
              <a:latin typeface="Calibri" panose="020F0502020204030204" pitchFamily="34" charset="0"/>
              <a:ea typeface="Calibri" panose="020F0502020204030204" pitchFamily="34" charset="0"/>
              <a:cs typeface="Times New Roman" panose="02020603050405020304" pitchFamily="18" charset="0"/>
            </a:endParaRPr>
          </a:p>
          <a:p>
            <a:pPr>
              <a:lnSpc>
                <a:spcPct val="107000"/>
              </a:lnSpc>
              <a:spcAft>
                <a:spcPts val="800"/>
              </a:spcAft>
            </a:pPr>
            <a:r>
              <a:rPr lang="en-US" dirty="0">
                <a:solidFill>
                  <a:srgbClr val="3333FF"/>
                </a:solidFill>
                <a:latin typeface="Calibri" panose="020F0502020204030204" pitchFamily="34" charset="0"/>
                <a:ea typeface="Calibri" panose="020F0502020204030204" pitchFamily="34" charset="0"/>
                <a:cs typeface="Times New Roman" panose="02020603050405020304" pitchFamily="18" charset="0"/>
              </a:rPr>
              <a:t>EYLF Outcome 1.4: Children start to develop self-confidence when they are given  the opportunity to stand up in front of their  friends and talk about who they were and what role they were taking on.</a:t>
            </a:r>
            <a:endParaRPr lang="en-AU" sz="1400" dirty="0">
              <a:solidFill>
                <a:srgbClr val="3333FF"/>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782654752"/>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EF83CE1B-6815-4F6E-A757-8199DF1ED3DC}"/>
              </a:ext>
            </a:extLst>
          </p:cNvPr>
          <p:cNvGrpSpPr>
            <a:grpSpLocks/>
          </p:cNvGrpSpPr>
          <p:nvPr/>
        </p:nvGrpSpPr>
        <p:grpSpPr bwMode="auto">
          <a:xfrm>
            <a:off x="119462" y="197897"/>
            <a:ext cx="11953075" cy="6543529"/>
            <a:chOff x="106675624" y="106156707"/>
            <a:chExt cx="11953268" cy="8672155"/>
          </a:xfrm>
        </p:grpSpPr>
        <p:sp>
          <p:nvSpPr>
            <p:cNvPr id="4" name="AutoShape 3">
              <a:extLst>
                <a:ext uri="{FF2B5EF4-FFF2-40B4-BE49-F238E27FC236}">
                  <a16:creationId xmlns:a16="http://schemas.microsoft.com/office/drawing/2014/main" id="{E220F2AB-546C-444C-9F41-79C389B2EC69}"/>
                </a:ext>
              </a:extLst>
            </p:cNvPr>
            <p:cNvSpPr>
              <a:spLocks noChangeArrowheads="1"/>
            </p:cNvSpPr>
            <p:nvPr/>
          </p:nvSpPr>
          <p:spPr bwMode="auto">
            <a:xfrm>
              <a:off x="106675624" y="106156707"/>
              <a:ext cx="11953268" cy="8672155"/>
            </a:xfrm>
            <a:prstGeom prst="roundRect">
              <a:avLst>
                <a:gd name="adj" fmla="val 16667"/>
              </a:avLst>
            </a:prstGeom>
            <a:gradFill rotWithShape="1">
              <a:gsLst>
                <a:gs pos="0">
                  <a:srgbClr val="000000"/>
                </a:gs>
                <a:gs pos="999">
                  <a:srgbClr val="000000"/>
                </a:gs>
                <a:gs pos="6000">
                  <a:srgbClr val="FFFF00"/>
                </a:gs>
                <a:gs pos="12000">
                  <a:srgbClr val="FF0000"/>
                </a:gs>
                <a:gs pos="17999">
                  <a:srgbClr val="FFFFFF"/>
                </a:gs>
                <a:gs pos="100000">
                  <a:srgbClr val="EBEBEB"/>
                </a:gs>
              </a:gsLst>
              <a:lin ang="2700000" scaled="1"/>
            </a:gradFill>
            <a:ln w="25400" algn="ctr">
              <a:solidFill>
                <a:srgbClr val="C00000"/>
              </a:solidFill>
              <a:round/>
              <a:headEnd/>
              <a:tailEnd/>
            </a:ln>
            <a:effectLst/>
            <a:extLs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en-AU" dirty="0"/>
            </a:p>
          </p:txBody>
        </p:sp>
        <p:sp>
          <p:nvSpPr>
            <p:cNvPr id="5" name="Text Box 4">
              <a:extLst>
                <a:ext uri="{FF2B5EF4-FFF2-40B4-BE49-F238E27FC236}">
                  <a16:creationId xmlns:a16="http://schemas.microsoft.com/office/drawing/2014/main" id="{872BF155-B33E-4A39-8098-CA0D3BF465B7}"/>
                </a:ext>
              </a:extLst>
            </p:cNvPr>
            <p:cNvSpPr txBox="1">
              <a:spLocks noChangeArrowheads="1"/>
            </p:cNvSpPr>
            <p:nvPr/>
          </p:nvSpPr>
          <p:spPr bwMode="auto">
            <a:xfrm rot="20989910">
              <a:off x="108218735" y="108280411"/>
              <a:ext cx="3797674" cy="100896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AU" altLang="en-US" sz="1100" b="0" i="0" u="none" strike="noStrike" cap="none" normalizeH="0" baseline="0" dirty="0">
                  <a:ln>
                    <a:noFill/>
                  </a:ln>
                  <a:solidFill>
                    <a:srgbClr val="840000"/>
                  </a:solidFill>
                  <a:effectLst/>
                  <a:latin typeface="Calibri" panose="020F0502020204030204" pitchFamily="34" charset="0"/>
                </a:rPr>
                <a:t>Today we went to Gwelup Park </a:t>
              </a:r>
              <a:br>
                <a:rPr kumimoji="0" lang="en-AU" altLang="en-US" sz="1100" b="0" i="0" u="none" strike="noStrike" cap="none" normalizeH="0" baseline="0" dirty="0">
                  <a:ln>
                    <a:noFill/>
                  </a:ln>
                  <a:solidFill>
                    <a:srgbClr val="840000"/>
                  </a:solidFill>
                  <a:effectLst/>
                  <a:latin typeface="Calibri" panose="020F0502020204030204" pitchFamily="34" charset="0"/>
                </a:rPr>
              </a:br>
              <a:r>
                <a:rPr kumimoji="0" lang="en-AU" altLang="en-US" sz="1100" b="0" i="0" u="none" strike="noStrike" cap="none" normalizeH="0" baseline="0" dirty="0">
                  <a:ln>
                    <a:noFill/>
                  </a:ln>
                  <a:solidFill>
                    <a:srgbClr val="840000"/>
                  </a:solidFill>
                  <a:effectLst/>
                  <a:latin typeface="Calibri" panose="020F0502020204030204" pitchFamily="34" charset="0"/>
                </a:rPr>
                <a:t>on a bus to watch the Aboriginal Elders speak about </a:t>
              </a:r>
              <a:br>
                <a:rPr kumimoji="0" lang="en-AU" altLang="en-US" sz="1100" b="0" i="0" u="none" strike="noStrike" cap="none" normalizeH="0" baseline="0" dirty="0">
                  <a:ln>
                    <a:noFill/>
                  </a:ln>
                  <a:solidFill>
                    <a:srgbClr val="840000"/>
                  </a:solidFill>
                  <a:effectLst/>
                  <a:latin typeface="Calibri" panose="020F0502020204030204" pitchFamily="34" charset="0"/>
                </a:rPr>
              </a:br>
              <a:r>
                <a:rPr kumimoji="0" lang="en-AU" altLang="en-US" sz="1100" b="0" i="0" u="none" strike="noStrike" cap="none" normalizeH="0" baseline="0" dirty="0">
                  <a:ln>
                    <a:noFill/>
                  </a:ln>
                  <a:solidFill>
                    <a:srgbClr val="840000"/>
                  </a:solidFill>
                  <a:effectLst/>
                  <a:latin typeface="Calibri" panose="020F0502020204030204" pitchFamily="34" charset="0"/>
                </a:rPr>
                <a:t>Reconciliation Week.  It was a beautiful and sunny day and there was lots to see and do.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nvGrpSpPr>
            <p:cNvPr id="6" name="Group 5">
              <a:extLst>
                <a:ext uri="{FF2B5EF4-FFF2-40B4-BE49-F238E27FC236}">
                  <a16:creationId xmlns:a16="http://schemas.microsoft.com/office/drawing/2014/main" id="{3B3A95BC-D1D4-479E-8846-355359337A43}"/>
                </a:ext>
              </a:extLst>
            </p:cNvPr>
            <p:cNvGrpSpPr>
              <a:grpSpLocks/>
            </p:cNvGrpSpPr>
            <p:nvPr/>
          </p:nvGrpSpPr>
          <p:grpSpPr bwMode="auto">
            <a:xfrm>
              <a:off x="113808901" y="106667727"/>
              <a:ext cx="4436850" cy="3247260"/>
              <a:chOff x="113755112" y="106183633"/>
              <a:chExt cx="4436850" cy="3247260"/>
            </a:xfrm>
          </p:grpSpPr>
          <p:pic>
            <p:nvPicPr>
              <p:cNvPr id="6150" name="Picture 6">
                <a:extLst>
                  <a:ext uri="{FF2B5EF4-FFF2-40B4-BE49-F238E27FC236}">
                    <a16:creationId xmlns:a16="http://schemas.microsoft.com/office/drawing/2014/main" id="{6BF91F1B-A872-4EEF-8F04-F5287460A97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5318767" y="106183633"/>
                <a:ext cx="2873195" cy="214489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6151" name="Picture 7">
                <a:extLst>
                  <a:ext uri="{FF2B5EF4-FFF2-40B4-BE49-F238E27FC236}">
                    <a16:creationId xmlns:a16="http://schemas.microsoft.com/office/drawing/2014/main" id="{04650658-9B0E-407A-B97A-01FDB56BED7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3755112" y="107352592"/>
                <a:ext cx="2786366" cy="207830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grpSp>
        <p:sp>
          <p:nvSpPr>
            <p:cNvPr id="7" name="Text Box 9">
              <a:extLst>
                <a:ext uri="{FF2B5EF4-FFF2-40B4-BE49-F238E27FC236}">
                  <a16:creationId xmlns:a16="http://schemas.microsoft.com/office/drawing/2014/main" id="{624D0A74-E5B1-4493-989D-53D3CD44D37A}"/>
                </a:ext>
              </a:extLst>
            </p:cNvPr>
            <p:cNvSpPr txBox="1">
              <a:spLocks noChangeArrowheads="1"/>
            </p:cNvSpPr>
            <p:nvPr/>
          </p:nvSpPr>
          <p:spPr bwMode="auto">
            <a:xfrm rot="21232852">
              <a:off x="108262029" y="113427567"/>
              <a:ext cx="3982571" cy="9548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AU" altLang="en-US" sz="1100" b="0" i="0" u="none" strike="noStrike" cap="none" normalizeH="0" baseline="0" dirty="0">
                  <a:ln>
                    <a:noFill/>
                  </a:ln>
                  <a:solidFill>
                    <a:srgbClr val="C00000"/>
                  </a:solidFill>
                  <a:effectLst/>
                  <a:latin typeface="Calibri" panose="020F0502020204030204" pitchFamily="34" charset="0"/>
                </a:rPr>
                <a:t>On the way back we got to ride on another even bigger bus.  </a:t>
              </a:r>
              <a:br>
                <a:rPr kumimoji="0" lang="en-AU" altLang="en-US" sz="1100" b="0" i="0" u="none" strike="noStrike" cap="none" normalizeH="0" baseline="0" dirty="0">
                  <a:ln>
                    <a:noFill/>
                  </a:ln>
                  <a:solidFill>
                    <a:srgbClr val="C00000"/>
                  </a:solidFill>
                  <a:effectLst/>
                  <a:latin typeface="Calibri" panose="020F0502020204030204" pitchFamily="34" charset="0"/>
                </a:rPr>
              </a:br>
              <a:r>
                <a:rPr kumimoji="0" lang="en-AU" altLang="en-US" sz="1100" b="0" i="0" u="none" strike="noStrike" cap="none" normalizeH="0" baseline="0" dirty="0">
                  <a:ln>
                    <a:noFill/>
                  </a:ln>
                  <a:solidFill>
                    <a:srgbClr val="C00000"/>
                  </a:solidFill>
                  <a:effectLst/>
                  <a:latin typeface="Calibri" panose="020F0502020204030204" pitchFamily="34" charset="0"/>
                </a:rPr>
                <a:t>It was a great day out and we learnt some great things about Aboriginal culture.</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8" name="Text Box 11">
              <a:extLst>
                <a:ext uri="{FF2B5EF4-FFF2-40B4-BE49-F238E27FC236}">
                  <a16:creationId xmlns:a16="http://schemas.microsoft.com/office/drawing/2014/main" id="{AB891616-22FA-4A2F-96F1-E066A48DB60F}"/>
                </a:ext>
              </a:extLst>
            </p:cNvPr>
            <p:cNvSpPr txBox="1">
              <a:spLocks noChangeArrowheads="1"/>
            </p:cNvSpPr>
            <p:nvPr/>
          </p:nvSpPr>
          <p:spPr bwMode="auto">
            <a:xfrm rot="21150081">
              <a:off x="113297945" y="110196027"/>
              <a:ext cx="4333875" cy="8876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AU" altLang="en-US" sz="1100" b="0" i="0" u="none" strike="noStrike" cap="none" normalizeH="0" baseline="0" dirty="0">
                  <a:ln>
                    <a:noFill/>
                  </a:ln>
                  <a:solidFill>
                    <a:srgbClr val="C00000"/>
                  </a:solidFill>
                  <a:effectLst/>
                  <a:latin typeface="Calibri" panose="020F0502020204030204" pitchFamily="34" charset="0"/>
                </a:rPr>
                <a:t>We watched some traditional dancing and learnt about the Wadjak people and the great work they are doing in their community. </a:t>
              </a:r>
              <a:br>
                <a:rPr kumimoji="0" lang="en-AU" altLang="en-US" sz="1100" b="0" i="0" u="none" strike="noStrike" cap="none" normalizeH="0" baseline="0" dirty="0">
                  <a:ln>
                    <a:noFill/>
                  </a:ln>
                  <a:solidFill>
                    <a:srgbClr val="C00000"/>
                  </a:solidFill>
                  <a:effectLst/>
                  <a:latin typeface="Calibri" panose="020F0502020204030204" pitchFamily="34" charset="0"/>
                </a:rPr>
              </a:br>
              <a:r>
                <a:rPr kumimoji="0" lang="en-AU" altLang="en-US" sz="1100" b="0" i="0" u="none" strike="noStrike" cap="none" normalizeH="0" baseline="0" dirty="0">
                  <a:ln>
                    <a:noFill/>
                  </a:ln>
                  <a:solidFill>
                    <a:srgbClr val="C00000"/>
                  </a:solidFill>
                  <a:effectLst/>
                  <a:latin typeface="Calibri" panose="020F0502020204030204" pitchFamily="34" charset="0"/>
                </a:rPr>
                <a:t> We also had a go on the bouncy castle and play equipment which was great fun and ate some sandwiches for lunch.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6156" name="Picture 12">
              <a:extLst>
                <a:ext uri="{FF2B5EF4-FFF2-40B4-BE49-F238E27FC236}">
                  <a16:creationId xmlns:a16="http://schemas.microsoft.com/office/drawing/2014/main" id="{883638A0-29DB-4063-BCF0-261C833148C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066221" y="109931978"/>
              <a:ext cx="2881477" cy="211605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6157" name="Picture 13">
              <a:extLst>
                <a:ext uri="{FF2B5EF4-FFF2-40B4-BE49-F238E27FC236}">
                  <a16:creationId xmlns:a16="http://schemas.microsoft.com/office/drawing/2014/main" id="{4104C479-DE39-4E29-9520-7D5855B475B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9111245" y="110454623"/>
              <a:ext cx="3456612" cy="240806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
          <p:nvSpPr>
            <p:cNvPr id="9" name="WordArt 14">
              <a:extLst>
                <a:ext uri="{FF2B5EF4-FFF2-40B4-BE49-F238E27FC236}">
                  <a16:creationId xmlns:a16="http://schemas.microsoft.com/office/drawing/2014/main" id="{F3E88B07-BCA4-45C1-81A4-9DB9EC17F4A0}"/>
                </a:ext>
              </a:extLst>
            </p:cNvPr>
            <p:cNvSpPr>
              <a:spLocks noChangeArrowheads="1" noChangeShapeType="1" noTextEdit="1"/>
            </p:cNvSpPr>
            <p:nvPr/>
          </p:nvSpPr>
          <p:spPr bwMode="auto">
            <a:xfrm rot="21026024">
              <a:off x="107028696" y="106895225"/>
              <a:ext cx="4254606" cy="915333"/>
            </a:xfrm>
            <a:prstGeom prst="rect">
              <a:avLst/>
            </a:prstGeom>
          </p:spPr>
          <p:txBody>
            <a:bodyPr wrap="none" fromWordArt="1">
              <a:prstTxWarp prst="textPlain">
                <a:avLst>
                  <a:gd name="adj" fmla="val 50000"/>
                </a:avLst>
              </a:prstTxWarp>
            </a:bodyPr>
            <a:lstStyle/>
            <a:p>
              <a:pPr algn="ctr" rtl="0">
                <a:buNone/>
              </a:pPr>
              <a:r>
                <a:rPr lang="en-AU" sz="1200" b="1" kern="10" spc="0" dirty="0">
                  <a:ln w="6350">
                    <a:solidFill>
                      <a:srgbClr val="FF0000"/>
                    </a:solidFill>
                    <a:round/>
                    <a:headEnd/>
                    <a:tailEnd/>
                  </a:ln>
                  <a:solidFill>
                    <a:srgbClr val="FFFF00"/>
                  </a:solidFill>
                  <a:effectLst>
                    <a:outerShdw dist="29783" dir="1514402" algn="ctr" rotWithShape="0">
                      <a:srgbClr val="000000">
                        <a:alpha val="50000"/>
                      </a:srgbClr>
                    </a:outerShdw>
                  </a:effectLst>
                  <a:latin typeface="Comic Sans MS" panose="030F0702030302020204" pitchFamily="66" charset="0"/>
                </a:rPr>
                <a:t>Lake Gwelup Aboriginal Reconciliaton Week</a:t>
              </a:r>
            </a:p>
            <a:p>
              <a:pPr algn="ctr" rtl="0">
                <a:buNone/>
              </a:pPr>
              <a:r>
                <a:rPr lang="en-AU" sz="1200" b="1" kern="10" spc="0" dirty="0">
                  <a:ln w="6350">
                    <a:solidFill>
                      <a:srgbClr val="FF0000"/>
                    </a:solidFill>
                    <a:round/>
                    <a:headEnd/>
                    <a:tailEnd/>
                  </a:ln>
                  <a:solidFill>
                    <a:srgbClr val="FFFF00"/>
                  </a:solidFill>
                  <a:effectLst>
                    <a:outerShdw dist="29783" dir="1514402" algn="ctr" rotWithShape="0">
                      <a:srgbClr val="000000">
                        <a:alpha val="50000"/>
                      </a:srgbClr>
                    </a:outerShdw>
                  </a:effectLst>
                  <a:latin typeface="Comic Sans MS" panose="030F0702030302020204" pitchFamily="66" charset="0"/>
                </a:rPr>
                <a:t>Wadjak Northside Walk and Celebrations Outing</a:t>
              </a:r>
            </a:p>
          </p:txBody>
        </p:sp>
      </p:grpSp>
      <p:pic>
        <p:nvPicPr>
          <p:cNvPr id="16" name="Picture 10">
            <a:extLst>
              <a:ext uri="{FF2B5EF4-FFF2-40B4-BE49-F238E27FC236}">
                <a16:creationId xmlns:a16="http://schemas.microsoft.com/office/drawing/2014/main" id="{EF07ED06-36FB-4D11-9ABD-F1B5E19AFDB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21080275">
            <a:off x="8944944" y="4177239"/>
            <a:ext cx="2767422" cy="191855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pic>
        <p:nvPicPr>
          <p:cNvPr id="17" name="Picture 8">
            <a:extLst>
              <a:ext uri="{FF2B5EF4-FFF2-40B4-BE49-F238E27FC236}">
                <a16:creationId xmlns:a16="http://schemas.microsoft.com/office/drawing/2014/main" id="{5C0BCAFC-A9EE-462B-8253-1548D86FD89D}"/>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21303024">
            <a:off x="6741676" y="4430959"/>
            <a:ext cx="2567864" cy="192305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
        <p:nvSpPr>
          <p:cNvPr id="18" name="TextBox 17">
            <a:extLst>
              <a:ext uri="{FF2B5EF4-FFF2-40B4-BE49-F238E27FC236}">
                <a16:creationId xmlns:a16="http://schemas.microsoft.com/office/drawing/2014/main" id="{94B3A889-1F70-40F4-ADF2-47C47C2D2D21}"/>
              </a:ext>
            </a:extLst>
          </p:cNvPr>
          <p:cNvSpPr txBox="1"/>
          <p:nvPr/>
        </p:nvSpPr>
        <p:spPr>
          <a:xfrm rot="21012622">
            <a:off x="4382674" y="754403"/>
            <a:ext cx="4277496" cy="830997"/>
          </a:xfrm>
          <a:prstGeom prst="rect">
            <a:avLst/>
          </a:prstGeom>
          <a:noFill/>
        </p:spPr>
        <p:txBody>
          <a:bodyPr wrap="square" rtlCol="0">
            <a:spAutoFit/>
          </a:bodyPr>
          <a:lstStyle/>
          <a:p>
            <a:pPr algn="ctr"/>
            <a:r>
              <a:rPr lang="en-AU" sz="2400" dirty="0">
                <a:solidFill>
                  <a:srgbClr val="002060"/>
                </a:solidFill>
              </a:rPr>
              <a:t>Care and Development Centre Gwelup 2018</a:t>
            </a:r>
          </a:p>
        </p:txBody>
      </p:sp>
    </p:spTree>
    <p:extLst>
      <p:ext uri="{BB962C8B-B14F-4D97-AF65-F5344CB8AC3E}">
        <p14:creationId xmlns:p14="http://schemas.microsoft.com/office/powerpoint/2010/main" val="20385580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8FDB8ED8-3B8F-4128-B2B2-2E9F261AC137}"/>
              </a:ext>
            </a:extLst>
          </p:cNvPr>
          <p:cNvSpPr>
            <a:spLocks noChangeArrowheads="1"/>
          </p:cNvSpPr>
          <p:nvPr/>
        </p:nvSpPr>
        <p:spPr bwMode="auto">
          <a:xfrm>
            <a:off x="321276" y="166815"/>
            <a:ext cx="11549447" cy="6524368"/>
          </a:xfrm>
          <a:prstGeom prst="roundRect">
            <a:avLst>
              <a:gd name="adj" fmla="val 16667"/>
            </a:avLst>
          </a:prstGeom>
          <a:gradFill rotWithShape="0">
            <a:gsLst>
              <a:gs pos="0">
                <a:srgbClr val="000000"/>
              </a:gs>
              <a:gs pos="999">
                <a:srgbClr val="000000"/>
              </a:gs>
              <a:gs pos="999">
                <a:srgbClr val="000000"/>
              </a:gs>
              <a:gs pos="4999">
                <a:srgbClr val="000000"/>
              </a:gs>
              <a:gs pos="9999">
                <a:srgbClr val="FFFF00"/>
              </a:gs>
              <a:gs pos="14000">
                <a:srgbClr val="FF0000"/>
              </a:gs>
              <a:gs pos="18999">
                <a:srgbClr val="FFFFFF"/>
              </a:gs>
              <a:gs pos="34999">
                <a:srgbClr val="FFFFFF"/>
              </a:gs>
              <a:gs pos="78999">
                <a:srgbClr val="FFFFFF"/>
              </a:gs>
              <a:gs pos="100000">
                <a:srgbClr val="FFFFFF"/>
              </a:gs>
            </a:gsLst>
            <a:lin ang="2700000" scaled="1"/>
          </a:gradFill>
          <a:ln w="12700" algn="ctr">
            <a:solidFill>
              <a:srgbClr val="FF0000"/>
            </a:solidFill>
            <a:miter lim="800000"/>
            <a:headEnd/>
            <a:tailEnd/>
          </a:ln>
        </p:spPr>
        <p:txBody>
          <a:bodyPr vert="horz" wrap="square" lIns="45720" tIns="45720" rIns="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en-AU" altLang="en-US" sz="400" b="0" i="0" u="none" strike="noStrike" cap="none" normalizeH="0" baseline="0" dirty="0">
              <a:ln>
                <a:noFill/>
              </a:ln>
              <a:solidFill>
                <a:srgbClr val="003380"/>
              </a:solidFill>
              <a:effectLst/>
              <a:latin typeface="Calibri" panose="020F0502020204030204"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en-AU" altLang="en-US" sz="400" b="0" i="0" u="none" strike="noStrike" cap="none" normalizeH="0" baseline="0" dirty="0">
              <a:ln>
                <a:noFill/>
              </a:ln>
              <a:solidFill>
                <a:srgbClr val="003380"/>
              </a:solidFill>
              <a:effectLst/>
              <a:latin typeface="Calibri" panose="020F0502020204030204"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pic>
        <p:nvPicPr>
          <p:cNvPr id="7172" name="Picture 4" descr="IMG_2384">
            <a:extLst>
              <a:ext uri="{FF2B5EF4-FFF2-40B4-BE49-F238E27FC236}">
                <a16:creationId xmlns:a16="http://schemas.microsoft.com/office/drawing/2014/main" id="{453B698A-9CEF-46A7-8474-680219A1187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4638" y="1079276"/>
            <a:ext cx="2293536" cy="308037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7173" name="Picture 5" descr="IMG_2420">
            <a:extLst>
              <a:ext uri="{FF2B5EF4-FFF2-40B4-BE49-F238E27FC236}">
                <a16:creationId xmlns:a16="http://schemas.microsoft.com/office/drawing/2014/main" id="{E4F7D015-4050-485F-8648-0DD514E176B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788572" y="505053"/>
            <a:ext cx="2556017" cy="2564083"/>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p:spPr>
      </p:pic>
      <p:pic>
        <p:nvPicPr>
          <p:cNvPr id="7174" name="Picture 6" descr="IMG_2470">
            <a:extLst>
              <a:ext uri="{FF2B5EF4-FFF2-40B4-BE49-F238E27FC236}">
                <a16:creationId xmlns:a16="http://schemas.microsoft.com/office/drawing/2014/main" id="{6D82A5B0-9E76-4D58-A018-F5EC4F36C12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07346" y="3858169"/>
            <a:ext cx="2485804" cy="250395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7175" name="Picture 7" descr="IMG_2471">
            <a:extLst>
              <a:ext uri="{FF2B5EF4-FFF2-40B4-BE49-F238E27FC236}">
                <a16:creationId xmlns:a16="http://schemas.microsoft.com/office/drawing/2014/main" id="{5ABCD08A-E775-4A9D-80DB-85A4C75D5EC6}"/>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22782" y="2619463"/>
            <a:ext cx="3947072" cy="3975890"/>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a:extLst/>
        </p:spPr>
      </p:pic>
      <p:pic>
        <p:nvPicPr>
          <p:cNvPr id="7176" name="Picture 8" descr="Inventors 2018 1976">
            <a:extLst>
              <a:ext uri="{FF2B5EF4-FFF2-40B4-BE49-F238E27FC236}">
                <a16:creationId xmlns:a16="http://schemas.microsoft.com/office/drawing/2014/main" id="{1B098A16-DCE3-4B46-AC12-18D703E0CB2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788572" y="3835147"/>
            <a:ext cx="2556017" cy="2564083"/>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p:spPr>
      </p:pic>
      <p:sp>
        <p:nvSpPr>
          <p:cNvPr id="5" name="Text Box 9">
            <a:extLst>
              <a:ext uri="{FF2B5EF4-FFF2-40B4-BE49-F238E27FC236}">
                <a16:creationId xmlns:a16="http://schemas.microsoft.com/office/drawing/2014/main" id="{7BA5D704-A312-4319-A4F7-7C64274B0005}"/>
              </a:ext>
            </a:extLst>
          </p:cNvPr>
          <p:cNvSpPr txBox="1">
            <a:spLocks noChangeArrowheads="1"/>
          </p:cNvSpPr>
          <p:nvPr/>
        </p:nvSpPr>
        <p:spPr bwMode="auto">
          <a:xfrm>
            <a:off x="3058174" y="692675"/>
            <a:ext cx="5730398" cy="11184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AU" altLang="en-US" b="0" i="0" u="none" strike="noStrike" cap="none" normalizeH="0" baseline="0" dirty="0">
                <a:ln>
                  <a:noFill/>
                </a:ln>
                <a:solidFill>
                  <a:srgbClr val="800000"/>
                </a:solidFill>
                <a:effectLst/>
                <a:latin typeface="Calibri" panose="020F0502020204030204" pitchFamily="34" charset="0"/>
              </a:rPr>
              <a:t>Pictures from the NAIDOC Celebrations</a:t>
            </a:r>
            <a:br>
              <a:rPr kumimoji="0" lang="en-AU" altLang="en-US" b="0" i="0" u="none" strike="noStrike" cap="none" normalizeH="0" baseline="0" dirty="0">
                <a:ln>
                  <a:noFill/>
                </a:ln>
                <a:solidFill>
                  <a:srgbClr val="800000"/>
                </a:solidFill>
                <a:effectLst/>
                <a:latin typeface="Calibri" panose="020F0502020204030204" pitchFamily="34" charset="0"/>
              </a:rPr>
            </a:br>
            <a:r>
              <a:rPr kumimoji="0" lang="en-AU" altLang="en-US" b="0" i="0" u="none" strike="noStrike" cap="none" normalizeH="0" baseline="0" dirty="0">
                <a:ln>
                  <a:noFill/>
                </a:ln>
                <a:solidFill>
                  <a:srgbClr val="800000"/>
                </a:solidFill>
                <a:effectLst/>
                <a:latin typeface="Calibri" panose="020F0502020204030204" pitchFamily="34" charset="0"/>
              </a:rPr>
              <a:t>The Sudbury House Care and Development </a:t>
            </a:r>
            <a:br>
              <a:rPr kumimoji="0" lang="en-AU" altLang="en-US" b="0" i="0" u="none" strike="noStrike" cap="none" normalizeH="0" baseline="0" dirty="0">
                <a:ln>
                  <a:noFill/>
                </a:ln>
                <a:solidFill>
                  <a:srgbClr val="800000"/>
                </a:solidFill>
                <a:effectLst/>
                <a:latin typeface="Calibri" panose="020F0502020204030204" pitchFamily="34" charset="0"/>
              </a:rPr>
            </a:br>
            <a:r>
              <a:rPr kumimoji="0" lang="en-AU" altLang="en-US" b="0" i="0" u="none" strike="noStrike" cap="none" normalizeH="0" baseline="0" dirty="0">
                <a:ln>
                  <a:noFill/>
                </a:ln>
                <a:solidFill>
                  <a:srgbClr val="800000"/>
                </a:solidFill>
                <a:effectLst/>
                <a:latin typeface="Calibri" panose="020F0502020204030204" pitchFamily="34" charset="0"/>
              </a:rPr>
              <a:t>Children attended on the day.</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AU" altLang="en-US" b="0" i="0" u="none" strike="noStrike" cap="none" normalizeH="0" baseline="0" dirty="0">
                <a:ln>
                  <a:noFill/>
                </a:ln>
                <a:solidFill>
                  <a:srgbClr val="800000"/>
                </a:solidFill>
                <a:effectLst/>
                <a:latin typeface="Calibri" panose="020F0502020204030204" pitchFamily="34" charset="0"/>
              </a:rPr>
              <a:t>So many interesting traditions </a:t>
            </a:r>
            <a:br>
              <a:rPr kumimoji="0" lang="en-AU" altLang="en-US" b="0" i="0" u="none" strike="noStrike" cap="none" normalizeH="0" baseline="0" dirty="0">
                <a:ln>
                  <a:noFill/>
                </a:ln>
                <a:solidFill>
                  <a:srgbClr val="800000"/>
                </a:solidFill>
                <a:effectLst/>
                <a:latin typeface="Calibri" panose="020F0502020204030204" pitchFamily="34" charset="0"/>
              </a:rPr>
            </a:br>
            <a:r>
              <a:rPr kumimoji="0" lang="en-AU" altLang="en-US" b="0" i="0" u="none" strike="noStrike" cap="none" normalizeH="0" baseline="0" dirty="0">
                <a:ln>
                  <a:noFill/>
                </a:ln>
                <a:solidFill>
                  <a:srgbClr val="800000"/>
                </a:solidFill>
                <a:effectLst/>
                <a:latin typeface="Calibri" panose="020F0502020204030204" pitchFamily="34" charset="0"/>
              </a:rPr>
              <a:t>and activities to participate in and learn about.</a:t>
            </a:r>
            <a:endParaRPr kumimoji="0" lang="en-US" altLang="en-US" b="0" i="0" u="none" strike="noStrike" cap="none" normalizeH="0" baseline="0" dirty="0">
              <a:ln>
                <a:noFill/>
              </a:ln>
              <a:solidFill>
                <a:srgbClr val="800000"/>
              </a:solidFill>
              <a:effectLst/>
              <a:latin typeface="Arial" panose="020B0604020202020204" pitchFamily="34" charset="0"/>
            </a:endParaRPr>
          </a:p>
        </p:txBody>
      </p:sp>
      <p:sp>
        <p:nvSpPr>
          <p:cNvPr id="6" name="Text Box 10">
            <a:extLst>
              <a:ext uri="{FF2B5EF4-FFF2-40B4-BE49-F238E27FC236}">
                <a16:creationId xmlns:a16="http://schemas.microsoft.com/office/drawing/2014/main" id="{6942A716-49F1-479E-B87B-9D604518BFA3}"/>
              </a:ext>
            </a:extLst>
          </p:cNvPr>
          <p:cNvSpPr txBox="1">
            <a:spLocks noChangeArrowheads="1"/>
          </p:cNvSpPr>
          <p:nvPr/>
        </p:nvSpPr>
        <p:spPr bwMode="auto">
          <a:xfrm>
            <a:off x="764638" y="318330"/>
            <a:ext cx="2293536" cy="567645"/>
          </a:xfrm>
          <a:prstGeom prst="rect">
            <a:avLst/>
          </a:prstGeom>
          <a:solidFill>
            <a:schemeClr val="tx1"/>
          </a:solidFill>
          <a:ln>
            <a:noFill/>
          </a:ln>
          <a:effectLst/>
          <a:extLst/>
        </p:spPr>
        <p:txBody>
          <a:bodyPr vert="horz" wrap="square" lIns="36576" tIns="36576" rIns="36576" bIns="36576"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AU" altLang="en-US" sz="2400" b="1" i="0" u="none" strike="noStrike" cap="none" normalizeH="0" baseline="0" dirty="0">
                <a:ln>
                  <a:noFill/>
                </a:ln>
                <a:solidFill>
                  <a:srgbClr val="FFFF00"/>
                </a:solidFill>
                <a:effectLst/>
                <a:latin typeface="Calibri" panose="020F0502020204030204" pitchFamily="34" charset="0"/>
              </a:rPr>
              <a:t>N</a:t>
            </a:r>
            <a:r>
              <a:rPr kumimoji="0" lang="en-AU" altLang="en-US" sz="2400" b="1" i="0" u="none" strike="noStrike" cap="none" normalizeH="0" baseline="0" dirty="0">
                <a:ln>
                  <a:noFill/>
                </a:ln>
                <a:solidFill>
                  <a:srgbClr val="FF0000"/>
                </a:solidFill>
                <a:effectLst/>
                <a:latin typeface="Calibri" panose="020F0502020204030204" pitchFamily="34" charset="0"/>
              </a:rPr>
              <a:t>A</a:t>
            </a:r>
            <a:r>
              <a:rPr kumimoji="0" lang="en-AU" altLang="en-US" sz="2400" b="1" i="0" u="none" strike="noStrike" cap="none" normalizeH="0" baseline="0" dirty="0">
                <a:ln>
                  <a:noFill/>
                </a:ln>
                <a:solidFill>
                  <a:srgbClr val="FFFF00"/>
                </a:solidFill>
                <a:effectLst/>
                <a:latin typeface="Calibri" panose="020F0502020204030204" pitchFamily="34" charset="0"/>
              </a:rPr>
              <a:t>I</a:t>
            </a:r>
            <a:r>
              <a:rPr kumimoji="0" lang="en-AU" altLang="en-US" sz="2400" b="1" i="0" u="none" strike="noStrike" cap="none" normalizeH="0" baseline="0" dirty="0">
                <a:ln>
                  <a:noFill/>
                </a:ln>
                <a:solidFill>
                  <a:srgbClr val="FF0000"/>
                </a:solidFill>
                <a:effectLst/>
                <a:latin typeface="Calibri" panose="020F0502020204030204" pitchFamily="34" charset="0"/>
              </a:rPr>
              <a:t>D</a:t>
            </a:r>
            <a:r>
              <a:rPr kumimoji="0" lang="en-AU" altLang="en-US" sz="2400" b="1" i="0" u="none" strike="noStrike" cap="none" normalizeH="0" baseline="0" dirty="0">
                <a:ln>
                  <a:noFill/>
                </a:ln>
                <a:solidFill>
                  <a:srgbClr val="FFFF00"/>
                </a:solidFill>
                <a:effectLst/>
                <a:latin typeface="Calibri" panose="020F0502020204030204" pitchFamily="34" charset="0"/>
              </a:rPr>
              <a:t>O</a:t>
            </a:r>
            <a:r>
              <a:rPr kumimoji="0" lang="en-AU" altLang="en-US" sz="2400" b="1" i="0" u="none" strike="noStrike" cap="none" normalizeH="0" baseline="0" dirty="0">
                <a:ln>
                  <a:noFill/>
                </a:ln>
                <a:solidFill>
                  <a:srgbClr val="FF0000"/>
                </a:solidFill>
                <a:effectLst/>
                <a:latin typeface="Calibri" panose="020F0502020204030204" pitchFamily="34" charset="0"/>
              </a:rPr>
              <a:t>C</a:t>
            </a:r>
            <a:r>
              <a:rPr kumimoji="0" lang="en-AU" altLang="en-US" sz="2400" b="1" i="0" u="none" strike="noStrike" cap="none" normalizeH="0" baseline="0" dirty="0">
                <a:ln>
                  <a:noFill/>
                </a:ln>
                <a:solidFill>
                  <a:srgbClr val="CC0000"/>
                </a:solidFill>
                <a:effectLst/>
                <a:latin typeface="Calibri" panose="020F0502020204030204" pitchFamily="34" charset="0"/>
              </a:rPr>
              <a:t> </a:t>
            </a:r>
            <a:r>
              <a:rPr kumimoji="0" lang="en-AU" altLang="en-US" sz="2400" b="1" i="0" u="none" strike="noStrike" cap="none" normalizeH="0" baseline="0" dirty="0">
                <a:ln>
                  <a:noFill/>
                </a:ln>
                <a:solidFill>
                  <a:srgbClr val="FFFF00"/>
                </a:solidFill>
                <a:effectLst/>
                <a:latin typeface="Calibri" panose="020F0502020204030204" pitchFamily="34" charset="0"/>
              </a:rPr>
              <a:t>W</a:t>
            </a:r>
            <a:r>
              <a:rPr kumimoji="0" lang="en-AU" altLang="en-US" sz="2400" b="1" i="0" u="none" strike="noStrike" cap="none" normalizeH="0" baseline="0" dirty="0">
                <a:ln>
                  <a:noFill/>
                </a:ln>
                <a:solidFill>
                  <a:srgbClr val="FF0000"/>
                </a:solidFill>
                <a:effectLst/>
                <a:latin typeface="Calibri" panose="020F0502020204030204" pitchFamily="34" charset="0"/>
              </a:rPr>
              <a:t>E</a:t>
            </a:r>
            <a:r>
              <a:rPr kumimoji="0" lang="en-AU" altLang="en-US" sz="2400" b="1" i="0" u="none" strike="noStrike" cap="none" normalizeH="0" baseline="0" dirty="0">
                <a:ln>
                  <a:noFill/>
                </a:ln>
                <a:solidFill>
                  <a:srgbClr val="FFFF00"/>
                </a:solidFill>
                <a:effectLst/>
                <a:latin typeface="Calibri" panose="020F0502020204030204" pitchFamily="34" charset="0"/>
              </a:rPr>
              <a:t>E</a:t>
            </a:r>
            <a:r>
              <a:rPr kumimoji="0" lang="en-AU" altLang="en-US" sz="2400" b="1" i="0" u="none" strike="noStrike" cap="none" normalizeH="0" baseline="0" dirty="0">
                <a:ln>
                  <a:noFill/>
                </a:ln>
                <a:solidFill>
                  <a:srgbClr val="FF0000"/>
                </a:solidFill>
                <a:effectLst/>
                <a:latin typeface="Calibri" panose="020F0502020204030204" pitchFamily="34" charset="0"/>
              </a:rPr>
              <a:t>K</a:t>
            </a:r>
            <a:endParaRPr kumimoji="0" lang="en-US" altLang="en-US" sz="2400" b="0" i="0" u="none" strike="noStrike" cap="none" normalizeH="0" baseline="0" dirty="0">
              <a:ln>
                <a:noFill/>
              </a:ln>
              <a:solidFill>
                <a:srgbClr val="FF0000"/>
              </a:solidFill>
              <a:effectLst/>
              <a:latin typeface="Arial" panose="020B0604020202020204" pitchFamily="34" charset="0"/>
            </a:endParaRPr>
          </a:p>
        </p:txBody>
      </p:sp>
      <p:sp>
        <p:nvSpPr>
          <p:cNvPr id="12" name="TextBox 11">
            <a:extLst>
              <a:ext uri="{FF2B5EF4-FFF2-40B4-BE49-F238E27FC236}">
                <a16:creationId xmlns:a16="http://schemas.microsoft.com/office/drawing/2014/main" id="{6598DD56-5D91-4359-9B11-E22FC5B1567A}"/>
              </a:ext>
            </a:extLst>
          </p:cNvPr>
          <p:cNvSpPr txBox="1"/>
          <p:nvPr/>
        </p:nvSpPr>
        <p:spPr>
          <a:xfrm rot="21012622">
            <a:off x="4462584" y="2287108"/>
            <a:ext cx="3266831" cy="954107"/>
          </a:xfrm>
          <a:prstGeom prst="rect">
            <a:avLst/>
          </a:prstGeom>
          <a:noFill/>
        </p:spPr>
        <p:txBody>
          <a:bodyPr wrap="square" rtlCol="0">
            <a:spAutoFit/>
          </a:bodyPr>
          <a:lstStyle/>
          <a:p>
            <a:pPr algn="ctr"/>
            <a:r>
              <a:rPr lang="en-AU" sz="2800" dirty="0">
                <a:solidFill>
                  <a:srgbClr val="800000"/>
                </a:solidFill>
              </a:rPr>
              <a:t>CDC NAIDOC</a:t>
            </a:r>
          </a:p>
          <a:p>
            <a:pPr algn="ctr"/>
            <a:r>
              <a:rPr lang="en-AU" sz="2800" dirty="0">
                <a:solidFill>
                  <a:srgbClr val="800000"/>
                </a:solidFill>
              </a:rPr>
              <a:t>2018</a:t>
            </a:r>
          </a:p>
        </p:txBody>
      </p:sp>
    </p:spTree>
    <p:extLst>
      <p:ext uri="{BB962C8B-B14F-4D97-AF65-F5344CB8AC3E}">
        <p14:creationId xmlns:p14="http://schemas.microsoft.com/office/powerpoint/2010/main" val="257156681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3BD7696B-FC10-4A25-B584-1E295C8BEBC7}"/>
              </a:ext>
            </a:extLst>
          </p:cNvPr>
          <p:cNvPicPr>
            <a:picLocks noChangeAspect="1"/>
          </p:cNvPicPr>
          <p:nvPr/>
        </p:nvPicPr>
        <p:blipFill>
          <a:blip r:embed="rId4"/>
          <a:stretch>
            <a:fillRect/>
          </a:stretch>
        </p:blipFill>
        <p:spPr>
          <a:xfrm>
            <a:off x="2641779" y="474208"/>
            <a:ext cx="6908442" cy="1228812"/>
          </a:xfrm>
          <a:prstGeom prst="rect">
            <a:avLst/>
          </a:prstGeom>
        </p:spPr>
      </p:pic>
      <p:sp>
        <p:nvSpPr>
          <p:cNvPr id="3" name="Title 1">
            <a:extLst>
              <a:ext uri="{FF2B5EF4-FFF2-40B4-BE49-F238E27FC236}">
                <a16:creationId xmlns:a16="http://schemas.microsoft.com/office/drawing/2014/main" id="{FB4C7921-4645-4EF6-B67F-67EC79B542A5}"/>
              </a:ext>
            </a:extLst>
          </p:cNvPr>
          <p:cNvSpPr txBox="1">
            <a:spLocks/>
          </p:cNvSpPr>
          <p:nvPr/>
        </p:nvSpPr>
        <p:spPr>
          <a:xfrm>
            <a:off x="2111267" y="1687936"/>
            <a:ext cx="9144000" cy="665163"/>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AU" sz="4000" dirty="0">
                <a:solidFill>
                  <a:srgbClr val="3333FF"/>
                </a:solidFill>
              </a:rPr>
              <a:t>Sudbury Community House Assoc Inc.</a:t>
            </a:r>
          </a:p>
        </p:txBody>
      </p:sp>
      <p:grpSp>
        <p:nvGrpSpPr>
          <p:cNvPr id="4" name="Group 2">
            <a:extLst>
              <a:ext uri="{FF2B5EF4-FFF2-40B4-BE49-F238E27FC236}">
                <a16:creationId xmlns:a16="http://schemas.microsoft.com/office/drawing/2014/main" id="{7F0F22F4-D837-4ED4-B25E-3501A93AECBA}"/>
              </a:ext>
            </a:extLst>
          </p:cNvPr>
          <p:cNvGrpSpPr>
            <a:grpSpLocks/>
          </p:cNvGrpSpPr>
          <p:nvPr/>
        </p:nvGrpSpPr>
        <p:grpSpPr bwMode="auto">
          <a:xfrm>
            <a:off x="2842732" y="474209"/>
            <a:ext cx="6438900" cy="1144588"/>
            <a:chOff x="107028385" y="105433626"/>
            <a:chExt cx="6438896" cy="1144830"/>
          </a:xfrm>
        </p:grpSpPr>
        <p:pic>
          <p:nvPicPr>
            <p:cNvPr id="5" name="Picture 3" descr="sudburylogotext4">
              <a:extLst>
                <a:ext uri="{FF2B5EF4-FFF2-40B4-BE49-F238E27FC236}">
                  <a16:creationId xmlns:a16="http://schemas.microsoft.com/office/drawing/2014/main" id="{8008AF5C-1637-4E1E-AB0D-A431C0E62AA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7561449" y="105433626"/>
              <a:ext cx="4172091" cy="436942"/>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6" name="Picture 4" descr="supportcommunity2">
              <a:extLst>
                <a:ext uri="{FF2B5EF4-FFF2-40B4-BE49-F238E27FC236}">
                  <a16:creationId xmlns:a16="http://schemas.microsoft.com/office/drawing/2014/main" id="{8F7F7DB0-7F9C-4154-91AF-AE805A181F2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7028385" y="106121915"/>
              <a:ext cx="4489319" cy="456541"/>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7" name="Picture 5" descr="sudburylittlepeople">
              <a:extLst>
                <a:ext uri="{FF2B5EF4-FFF2-40B4-BE49-F238E27FC236}">
                  <a16:creationId xmlns:a16="http://schemas.microsoft.com/office/drawing/2014/main" id="{925AEA37-63D7-443A-97BB-B4BCC332F81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1594977" y="106076630"/>
              <a:ext cx="1872304" cy="468076"/>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grpSp>
      <p:sp>
        <p:nvSpPr>
          <p:cNvPr id="12" name="Rectangle 11">
            <a:extLst>
              <a:ext uri="{FF2B5EF4-FFF2-40B4-BE49-F238E27FC236}">
                <a16:creationId xmlns:a16="http://schemas.microsoft.com/office/drawing/2014/main" id="{C931E5F7-C606-4952-B071-42B9679A123F}"/>
              </a:ext>
            </a:extLst>
          </p:cNvPr>
          <p:cNvSpPr/>
          <p:nvPr/>
        </p:nvSpPr>
        <p:spPr>
          <a:xfrm>
            <a:off x="576649" y="2422238"/>
            <a:ext cx="11038702" cy="1754326"/>
          </a:xfrm>
          <a:prstGeom prst="rect">
            <a:avLst/>
          </a:prstGeom>
          <a:noFill/>
        </p:spPr>
        <p:txBody>
          <a:bodyPr wrap="square">
            <a:spAutoFit/>
          </a:bodyPr>
          <a:lstStyle/>
          <a:p>
            <a:pPr algn="ctr"/>
            <a:r>
              <a:rPr lang="en-AU" sz="3600" dirty="0">
                <a:solidFill>
                  <a:srgbClr val="000099"/>
                </a:solidFill>
              </a:rPr>
              <a:t>Annual General Meeting 2018</a:t>
            </a:r>
          </a:p>
          <a:p>
            <a:pPr algn="ctr"/>
            <a:br>
              <a:rPr lang="en-AU" sz="2400" dirty="0">
                <a:solidFill>
                  <a:srgbClr val="7030A0"/>
                </a:solidFill>
              </a:rPr>
            </a:br>
            <a:r>
              <a:rPr lang="en-AU" sz="4800" b="1" dirty="0">
                <a:solidFill>
                  <a:srgbClr val="7030A0"/>
                </a:solidFill>
                <a:latin typeface="Bradley Hand ITC" panose="03070402050302030203" pitchFamily="66" charset="0"/>
              </a:rPr>
              <a:t>Impressions &amp; Experiences</a:t>
            </a:r>
          </a:p>
        </p:txBody>
      </p:sp>
      <p:pic>
        <p:nvPicPr>
          <p:cNvPr id="13" name="01 Human (2)">
            <a:hlinkClick r:id="" action="ppaction://media"/>
            <a:extLst>
              <a:ext uri="{FF2B5EF4-FFF2-40B4-BE49-F238E27FC236}">
                <a16:creationId xmlns:a16="http://schemas.microsoft.com/office/drawing/2014/main" id="{C502DD1D-E763-4BB2-8501-81AAC0E986A3}"/>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0396227" y="332653"/>
            <a:ext cx="609600" cy="609600"/>
          </a:xfrm>
          <a:prstGeom prst="rect">
            <a:avLst/>
          </a:prstGeom>
        </p:spPr>
      </p:pic>
      <p:pic>
        <p:nvPicPr>
          <p:cNvPr id="3077" name="Picture 5" descr="2931888261_c7d2bb40f2_b">
            <a:extLst>
              <a:ext uri="{FF2B5EF4-FFF2-40B4-BE49-F238E27FC236}">
                <a16:creationId xmlns:a16="http://schemas.microsoft.com/office/drawing/2014/main" id="{7D6F9DC0-B15B-4E0D-BD59-C19FAB329D87}"/>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rot="21345020">
            <a:off x="362844" y="4181723"/>
            <a:ext cx="2397998" cy="203163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Lst>
        </p:spPr>
      </p:pic>
      <p:pic>
        <p:nvPicPr>
          <p:cNvPr id="3078" name="Picture 6" descr="2+hands+%28www">
            <a:extLst>
              <a:ext uri="{FF2B5EF4-FFF2-40B4-BE49-F238E27FC236}">
                <a16:creationId xmlns:a16="http://schemas.microsoft.com/office/drawing/2014/main" id="{19CBE36D-C73D-40FE-90E5-2C19CA914CA2}"/>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351137" y="4095667"/>
            <a:ext cx="2918036" cy="194690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Lst>
        </p:spPr>
      </p:pic>
      <p:pic>
        <p:nvPicPr>
          <p:cNvPr id="17" name="Picture 16">
            <a:extLst>
              <a:ext uri="{FF2B5EF4-FFF2-40B4-BE49-F238E27FC236}">
                <a16:creationId xmlns:a16="http://schemas.microsoft.com/office/drawing/2014/main" id="{A2284BF3-F2FA-4C18-A39C-C3946566034C}"/>
              </a:ext>
            </a:extLst>
          </p:cNvPr>
          <p:cNvPicPr>
            <a:picLocks noChangeAspect="1"/>
          </p:cNvPicPr>
          <p:nvPr/>
        </p:nvPicPr>
        <p:blipFill>
          <a:blip r:embed="rId11"/>
          <a:stretch>
            <a:fillRect/>
          </a:stretch>
        </p:blipFill>
        <p:spPr>
          <a:xfrm rot="213934">
            <a:off x="8457584" y="4198725"/>
            <a:ext cx="3375603" cy="197146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4" name="WordArt 6">
            <a:extLst>
              <a:ext uri="{FF2B5EF4-FFF2-40B4-BE49-F238E27FC236}">
                <a16:creationId xmlns:a16="http://schemas.microsoft.com/office/drawing/2014/main" id="{B20DF68A-4FDA-4136-B14B-F439A4E6B5AB}"/>
              </a:ext>
            </a:extLst>
          </p:cNvPr>
          <p:cNvSpPr>
            <a:spLocks noChangeArrowheads="1" noChangeShapeType="1" noTextEdit="1"/>
          </p:cNvSpPr>
          <p:nvPr/>
        </p:nvSpPr>
        <p:spPr bwMode="auto">
          <a:xfrm>
            <a:off x="3290519" y="6187335"/>
            <a:ext cx="4651329" cy="571500"/>
          </a:xfrm>
          <a:prstGeom prst="rect">
            <a:avLst/>
          </a:prstGeom>
        </p:spPr>
        <p:txBody>
          <a:bodyPr wrap="none" fromWordArt="1">
            <a:prstTxWarp prst="textPlain">
              <a:avLst>
                <a:gd name="adj" fmla="val 50000"/>
              </a:avLst>
            </a:prstTxWarp>
          </a:bodyPr>
          <a:lstStyle/>
          <a:p>
            <a:pPr algn="ctr" rtl="0">
              <a:buNone/>
            </a:pPr>
            <a:r>
              <a:rPr lang="en-AU" sz="3600" b="1" kern="10" spc="0" dirty="0">
                <a:ln w="15875" algn="ctr">
                  <a:solidFill>
                    <a:srgbClr val="FFC000"/>
                  </a:solidFill>
                  <a:round/>
                  <a:headEnd/>
                  <a:tailEnd/>
                </a:ln>
                <a:gradFill rotWithShape="0">
                  <a:gsLst>
                    <a:gs pos="0">
                      <a:srgbClr val="FFC000"/>
                    </a:gs>
                    <a:gs pos="100000">
                      <a:srgbClr val="FFC000">
                        <a:gamma/>
                        <a:shade val="60000"/>
                        <a:invGamma/>
                      </a:srgbClr>
                    </a:gs>
                  </a:gsLst>
                  <a:lin ang="2700000" scaled="1"/>
                </a:gradFill>
                <a:effectLst>
                  <a:outerShdw dist="29783" dir="1514402" algn="ctr" rotWithShape="0">
                    <a:srgbClr val="D8D8D8">
                      <a:alpha val="74998"/>
                    </a:srgbClr>
                  </a:outerShdw>
                </a:effectLst>
                <a:latin typeface="Bradley Hand ITC" panose="03070402050302030203" pitchFamily="66" charset="0"/>
              </a:rPr>
              <a:t>A feeling of home...</a:t>
            </a:r>
          </a:p>
        </p:txBody>
      </p:sp>
    </p:spTree>
    <p:extLst>
      <p:ext uri="{BB962C8B-B14F-4D97-AF65-F5344CB8AC3E}">
        <p14:creationId xmlns:p14="http://schemas.microsoft.com/office/powerpoint/2010/main" val="321519829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par>
                    <p:cTn id="7" fill="hold">
                      <p:stCondLst>
                        <p:cond delay="indefinite"/>
                      </p:stCondLst>
                      <p:childTnLst>
                        <p:par>
                          <p:cTn id="8" fill="hold">
                            <p:stCondLst>
                              <p:cond delay="0"/>
                            </p:stCondLst>
                            <p:childTnLst>
                              <p:par>
                                <p:cTn id="9" presetID="16" presetClass="entr" presetSubtype="21"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arn(inVertical)">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500" fill="hold"/>
                                        <p:tgtEl>
                                          <p:spTgt spid="12"/>
                                        </p:tgtEl>
                                        <p:attrNameLst>
                                          <p:attrName>ppt_x</p:attrName>
                                        </p:attrNameLst>
                                      </p:cBhvr>
                                      <p:tavLst>
                                        <p:tav tm="0">
                                          <p:val>
                                            <p:strVal val="#ppt_x"/>
                                          </p:val>
                                        </p:tav>
                                        <p:tav tm="100000">
                                          <p:val>
                                            <p:strVal val="#ppt_x"/>
                                          </p:val>
                                        </p:tav>
                                      </p:tavLst>
                                    </p:anim>
                                    <p:anim calcmode="lin" valueType="num">
                                      <p:cBhvr additive="base">
                                        <p:cTn id="17"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100000" numSld="999" showWhenStopped="0">
                <p:cTn id="18" repeatCount="indefinite" fill="hold" display="0">
                  <p:stCondLst>
                    <p:cond delay="indefinite"/>
                  </p:stCondLst>
                  <p:endCondLst>
                    <p:cond evt="onStopAudio" delay="0">
                      <p:tgtEl>
                        <p:sldTgt/>
                      </p:tgtEl>
                    </p:cond>
                  </p:endCondLst>
                </p:cTn>
                <p:tgtEl>
                  <p:spTgt spid="13"/>
                </p:tgtEl>
              </p:cMediaNode>
            </p:audio>
          </p:childTnLst>
        </p:cTn>
      </p:par>
    </p:tnLst>
    <p:bldLst>
      <p:bldP spid="3" grpId="0"/>
      <p:bldP spid="1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B8F6F31-6B09-4BF5-8038-11CB1E41A210}"/>
              </a:ext>
            </a:extLst>
          </p:cNvPr>
          <p:cNvSpPr>
            <a:spLocks noChangeArrowheads="1"/>
          </p:cNvSpPr>
          <p:nvPr/>
        </p:nvSpPr>
        <p:spPr bwMode="auto">
          <a:xfrm>
            <a:off x="152400" y="152400"/>
            <a:ext cx="12192000" cy="0"/>
          </a:xfrm>
          <a:prstGeom prst="rect">
            <a:avLst/>
          </a:prstGeom>
          <a:solidFill>
            <a:srgbClr val="E9EBEE"/>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45720" rIns="91440" bIns="45720" numCol="1" anchor="ctr" anchorCtr="0" compatLnSpc="1">
            <a:prstTxWarp prst="textNoShape">
              <a:avLst/>
            </a:prstTxWarp>
            <a:spAutoFit/>
          </a:bodyPr>
          <a:lstStyle/>
          <a:p>
            <a:endParaRPr lang="en-AU" dirty="0"/>
          </a:p>
        </p:txBody>
      </p:sp>
      <p:sp>
        <p:nvSpPr>
          <p:cNvPr id="3" name="Rectangle 2">
            <a:extLst>
              <a:ext uri="{FF2B5EF4-FFF2-40B4-BE49-F238E27FC236}">
                <a16:creationId xmlns:a16="http://schemas.microsoft.com/office/drawing/2014/main" id="{ACD06ADB-ADFB-4191-A0BB-73D381E75AC4}"/>
              </a:ext>
            </a:extLst>
          </p:cNvPr>
          <p:cNvSpPr>
            <a:spLocks noChangeArrowheads="1"/>
          </p:cNvSpPr>
          <p:nvPr/>
        </p:nvSpPr>
        <p:spPr bwMode="auto">
          <a:xfrm>
            <a:off x="152400" y="152400"/>
            <a:ext cx="12192000" cy="0"/>
          </a:xfrm>
          <a:prstGeom prst="rect">
            <a:avLst/>
          </a:prstGeom>
          <a:solidFill>
            <a:srgbClr val="E9EBEE"/>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45720" rIns="91440" bIns="45720" numCol="1" anchor="ctr" anchorCtr="0" compatLnSpc="1">
            <a:prstTxWarp prst="textNoShape">
              <a:avLst/>
            </a:prstTxWarp>
            <a:spAutoFit/>
          </a:bodyPr>
          <a:lstStyle/>
          <a:p>
            <a:endParaRPr lang="en-AU" dirty="0"/>
          </a:p>
        </p:txBody>
      </p:sp>
      <p:sp>
        <p:nvSpPr>
          <p:cNvPr id="4" name="Rectangle 3">
            <a:extLst>
              <a:ext uri="{FF2B5EF4-FFF2-40B4-BE49-F238E27FC236}">
                <a16:creationId xmlns:a16="http://schemas.microsoft.com/office/drawing/2014/main" id="{0F9F4500-44B7-42FB-8D54-005F4F455671}"/>
              </a:ext>
            </a:extLst>
          </p:cNvPr>
          <p:cNvSpPr>
            <a:spLocks noChangeArrowheads="1"/>
          </p:cNvSpPr>
          <p:nvPr/>
        </p:nvSpPr>
        <p:spPr bwMode="auto">
          <a:xfrm>
            <a:off x="152400" y="152400"/>
            <a:ext cx="12192000" cy="0"/>
          </a:xfrm>
          <a:prstGeom prst="rect">
            <a:avLst/>
          </a:prstGeom>
          <a:solidFill>
            <a:srgbClr val="E9EBEE"/>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8569800" rIns="91440" bIns="45720" numCol="1" anchor="ctr" anchorCtr="0" compatLnSpc="1">
            <a:prstTxWarp prst="textNoShape">
              <a:avLst/>
            </a:prstTxWarp>
            <a:spAutoFit/>
          </a:bodyPr>
          <a:lstStyle/>
          <a:p>
            <a:endParaRPr lang="en-AU" dirty="0"/>
          </a:p>
        </p:txBody>
      </p:sp>
      <p:sp>
        <p:nvSpPr>
          <p:cNvPr id="5" name="Rectangle 4">
            <a:extLst>
              <a:ext uri="{FF2B5EF4-FFF2-40B4-BE49-F238E27FC236}">
                <a16:creationId xmlns:a16="http://schemas.microsoft.com/office/drawing/2014/main" id="{9DA533F6-BAA2-4F5D-9A54-20A8A6D5B1AF}"/>
              </a:ext>
            </a:extLst>
          </p:cNvPr>
          <p:cNvSpPr>
            <a:spLocks noChangeArrowheads="1"/>
          </p:cNvSpPr>
          <p:nvPr/>
        </p:nvSpPr>
        <p:spPr bwMode="auto">
          <a:xfrm>
            <a:off x="152400" y="152400"/>
            <a:ext cx="12192000" cy="0"/>
          </a:xfrm>
          <a:prstGeom prst="rect">
            <a:avLst/>
          </a:prstGeom>
          <a:solidFill>
            <a:srgbClr val="E9EBEE"/>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45720" rIns="91440" bIns="45720" numCol="1" anchor="ctr" anchorCtr="0" compatLnSpc="1">
            <a:prstTxWarp prst="textNoShape">
              <a:avLst/>
            </a:prstTxWarp>
            <a:spAutoFit/>
          </a:bodyPr>
          <a:lstStyle/>
          <a:p>
            <a:endParaRPr lang="en-AU" dirty="0"/>
          </a:p>
        </p:txBody>
      </p:sp>
      <p:sp>
        <p:nvSpPr>
          <p:cNvPr id="6" name="Rectangle 5">
            <a:extLst>
              <a:ext uri="{FF2B5EF4-FFF2-40B4-BE49-F238E27FC236}">
                <a16:creationId xmlns:a16="http://schemas.microsoft.com/office/drawing/2014/main" id="{C0ACC8B0-1EC7-4855-872D-F5C7A1C727D5}"/>
              </a:ext>
            </a:extLst>
          </p:cNvPr>
          <p:cNvSpPr>
            <a:spLocks noChangeArrowheads="1"/>
          </p:cNvSpPr>
          <p:nvPr/>
        </p:nvSpPr>
        <p:spPr bwMode="auto">
          <a:xfrm>
            <a:off x="152400" y="152400"/>
            <a:ext cx="12192000" cy="0"/>
          </a:xfrm>
          <a:prstGeom prst="rect">
            <a:avLst/>
          </a:prstGeom>
          <a:solidFill>
            <a:srgbClr val="E9EBEE"/>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45720" rIns="91440" bIns="45720" numCol="1" anchor="ctr" anchorCtr="0" compatLnSpc="1">
            <a:prstTxWarp prst="textNoShape">
              <a:avLst/>
            </a:prstTxWarp>
            <a:spAutoFit/>
          </a:bodyPr>
          <a:lstStyle/>
          <a:p>
            <a:endParaRPr lang="en-AU" dirty="0"/>
          </a:p>
        </p:txBody>
      </p:sp>
      <p:sp>
        <p:nvSpPr>
          <p:cNvPr id="7" name="Rectangle 6">
            <a:extLst>
              <a:ext uri="{FF2B5EF4-FFF2-40B4-BE49-F238E27FC236}">
                <a16:creationId xmlns:a16="http://schemas.microsoft.com/office/drawing/2014/main" id="{8C48E2B0-04E0-44CB-9DB0-58DCBAB6A495}"/>
              </a:ext>
            </a:extLst>
          </p:cNvPr>
          <p:cNvSpPr>
            <a:spLocks noChangeArrowheads="1"/>
          </p:cNvSpPr>
          <p:nvPr/>
        </p:nvSpPr>
        <p:spPr bwMode="auto">
          <a:xfrm>
            <a:off x="152400" y="152400"/>
            <a:ext cx="12192000" cy="0"/>
          </a:xfrm>
          <a:prstGeom prst="rect">
            <a:avLst/>
          </a:prstGeom>
          <a:solidFill>
            <a:srgbClr val="E9EBEE"/>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45720" rIns="91440" bIns="45720" numCol="1" anchor="ctr" anchorCtr="0" compatLnSpc="1">
            <a:prstTxWarp prst="textNoShape">
              <a:avLst/>
            </a:prstTxWarp>
            <a:spAutoFit/>
          </a:bodyPr>
          <a:lstStyle/>
          <a:p>
            <a:endParaRPr lang="en-AU" dirty="0"/>
          </a:p>
        </p:txBody>
      </p:sp>
      <p:sp>
        <p:nvSpPr>
          <p:cNvPr id="8" name="Rectangle 7">
            <a:extLst>
              <a:ext uri="{FF2B5EF4-FFF2-40B4-BE49-F238E27FC236}">
                <a16:creationId xmlns:a16="http://schemas.microsoft.com/office/drawing/2014/main" id="{EBE07B18-5EDF-40ED-B098-09D2155794FE}"/>
              </a:ext>
            </a:extLst>
          </p:cNvPr>
          <p:cNvSpPr>
            <a:spLocks noChangeArrowheads="1"/>
          </p:cNvSpPr>
          <p:nvPr/>
        </p:nvSpPr>
        <p:spPr bwMode="auto">
          <a:xfrm>
            <a:off x="152400" y="152400"/>
            <a:ext cx="12192000" cy="0"/>
          </a:xfrm>
          <a:prstGeom prst="rect">
            <a:avLst/>
          </a:prstGeom>
          <a:solidFill>
            <a:srgbClr val="E9EBEE"/>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45720" rIns="91440" bIns="45720" numCol="1" anchor="ctr" anchorCtr="0" compatLnSpc="1">
            <a:prstTxWarp prst="textNoShape">
              <a:avLst/>
            </a:prstTxWarp>
            <a:spAutoFit/>
          </a:bodyPr>
          <a:lstStyle/>
          <a:p>
            <a:endParaRPr lang="en-AU" dirty="0"/>
          </a:p>
        </p:txBody>
      </p:sp>
      <p:sp>
        <p:nvSpPr>
          <p:cNvPr id="9" name="Rectangle 8">
            <a:extLst>
              <a:ext uri="{FF2B5EF4-FFF2-40B4-BE49-F238E27FC236}">
                <a16:creationId xmlns:a16="http://schemas.microsoft.com/office/drawing/2014/main" id="{0D18B3F1-C757-477F-903B-F8B3011176B3}"/>
              </a:ext>
            </a:extLst>
          </p:cNvPr>
          <p:cNvSpPr>
            <a:spLocks noChangeArrowheads="1"/>
          </p:cNvSpPr>
          <p:nvPr/>
        </p:nvSpPr>
        <p:spPr bwMode="auto">
          <a:xfrm>
            <a:off x="152400" y="152400"/>
            <a:ext cx="12192000" cy="0"/>
          </a:xfrm>
          <a:prstGeom prst="rect">
            <a:avLst/>
          </a:prstGeom>
          <a:solidFill>
            <a:srgbClr val="E9EBEE"/>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45720" rIns="91440" bIns="45720" numCol="1" anchor="ctr" anchorCtr="0" compatLnSpc="1">
            <a:prstTxWarp prst="textNoShape">
              <a:avLst/>
            </a:prstTxWarp>
            <a:spAutoFit/>
          </a:bodyPr>
          <a:lstStyle/>
          <a:p>
            <a:endParaRPr lang="en-AU" dirty="0"/>
          </a:p>
        </p:txBody>
      </p:sp>
      <p:sp>
        <p:nvSpPr>
          <p:cNvPr id="10" name="Rectangle 9">
            <a:extLst>
              <a:ext uri="{FF2B5EF4-FFF2-40B4-BE49-F238E27FC236}">
                <a16:creationId xmlns:a16="http://schemas.microsoft.com/office/drawing/2014/main" id="{E24E9DE4-494D-49AD-9D10-9775E3F489E4}"/>
              </a:ext>
            </a:extLst>
          </p:cNvPr>
          <p:cNvSpPr>
            <a:spLocks noChangeArrowheads="1"/>
          </p:cNvSpPr>
          <p:nvPr/>
        </p:nvSpPr>
        <p:spPr bwMode="auto">
          <a:xfrm>
            <a:off x="152400" y="152400"/>
            <a:ext cx="12192000" cy="0"/>
          </a:xfrm>
          <a:prstGeom prst="rect">
            <a:avLst/>
          </a:prstGeom>
          <a:solidFill>
            <a:srgbClr val="E9EBEE"/>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45720" rIns="91440" bIns="45720" numCol="1" anchor="ctr" anchorCtr="0" compatLnSpc="1">
            <a:prstTxWarp prst="textNoShape">
              <a:avLst/>
            </a:prstTxWarp>
            <a:spAutoFit/>
          </a:bodyPr>
          <a:lstStyle/>
          <a:p>
            <a:endParaRPr lang="en-AU" dirty="0"/>
          </a:p>
        </p:txBody>
      </p:sp>
      <p:sp>
        <p:nvSpPr>
          <p:cNvPr id="11" name="Rectangle 10">
            <a:extLst>
              <a:ext uri="{FF2B5EF4-FFF2-40B4-BE49-F238E27FC236}">
                <a16:creationId xmlns:a16="http://schemas.microsoft.com/office/drawing/2014/main" id="{DC6F54F6-F831-44C3-90EB-93A025C6A80E}"/>
              </a:ext>
            </a:extLst>
          </p:cNvPr>
          <p:cNvSpPr>
            <a:spLocks noChangeArrowheads="1"/>
          </p:cNvSpPr>
          <p:nvPr/>
        </p:nvSpPr>
        <p:spPr bwMode="auto">
          <a:xfrm>
            <a:off x="152400" y="152400"/>
            <a:ext cx="12192000" cy="0"/>
          </a:xfrm>
          <a:prstGeom prst="rect">
            <a:avLst/>
          </a:prstGeom>
          <a:solidFill>
            <a:srgbClr val="E9EBEE"/>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45720" rIns="91440" bIns="45720" numCol="1" anchor="ctr" anchorCtr="0" compatLnSpc="1">
            <a:prstTxWarp prst="textNoShape">
              <a:avLst/>
            </a:prstTxWarp>
            <a:spAutoFit/>
          </a:bodyPr>
          <a:lstStyle/>
          <a:p>
            <a:endParaRPr lang="en-AU" dirty="0"/>
          </a:p>
        </p:txBody>
      </p:sp>
      <p:sp>
        <p:nvSpPr>
          <p:cNvPr id="12" name="Rectangle 11">
            <a:extLst>
              <a:ext uri="{FF2B5EF4-FFF2-40B4-BE49-F238E27FC236}">
                <a16:creationId xmlns:a16="http://schemas.microsoft.com/office/drawing/2014/main" id="{D46DA386-6583-4202-A1AF-25FA4CF72C60}"/>
              </a:ext>
            </a:extLst>
          </p:cNvPr>
          <p:cNvSpPr>
            <a:spLocks noChangeArrowheads="1"/>
          </p:cNvSpPr>
          <p:nvPr/>
        </p:nvSpPr>
        <p:spPr bwMode="auto">
          <a:xfrm>
            <a:off x="152400" y="152400"/>
            <a:ext cx="12192000" cy="0"/>
          </a:xfrm>
          <a:prstGeom prst="rect">
            <a:avLst/>
          </a:prstGeom>
          <a:solidFill>
            <a:srgbClr val="E9EBEE"/>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0" tIns="45720" rIns="91440" bIns="45720" numCol="1" anchor="ctr" anchorCtr="0" compatLnSpc="1">
            <a:prstTxWarp prst="textNoShape">
              <a:avLst/>
            </a:prstTxWarp>
            <a:spAutoFit/>
          </a:bodyPr>
          <a:lstStyle/>
          <a:p>
            <a:endParaRPr lang="en-AU" dirty="0"/>
          </a:p>
        </p:txBody>
      </p:sp>
      <p:sp>
        <p:nvSpPr>
          <p:cNvPr id="14" name="Rectangle 13">
            <a:extLst>
              <a:ext uri="{FF2B5EF4-FFF2-40B4-BE49-F238E27FC236}">
                <a16:creationId xmlns:a16="http://schemas.microsoft.com/office/drawing/2014/main" id="{28B44B36-EAE1-4B57-8A80-CFF2B6D63574}"/>
              </a:ext>
            </a:extLst>
          </p:cNvPr>
          <p:cNvSpPr/>
          <p:nvPr/>
        </p:nvSpPr>
        <p:spPr>
          <a:xfrm>
            <a:off x="2154468" y="4203689"/>
            <a:ext cx="7933829" cy="685188"/>
          </a:xfrm>
          <a:prstGeom prst="rect">
            <a:avLst/>
          </a:prstGeom>
        </p:spPr>
        <p:txBody>
          <a:bodyPr wrap="square">
            <a:spAutoFit/>
          </a:bodyPr>
          <a:lstStyle/>
          <a:p>
            <a:pPr algn="ctr" fontAlgn="ctr">
              <a:lnSpc>
                <a:spcPct val="107000"/>
              </a:lnSpc>
              <a:spcAft>
                <a:spcPts val="1200"/>
              </a:spcAft>
            </a:pPr>
            <a:r>
              <a:rPr lang="en-AU" sz="1200" dirty="0">
                <a:solidFill>
                  <a:srgbClr val="800000"/>
                </a:solidFill>
                <a:latin typeface="Times New Roman" panose="02020603050405020304" pitchFamily="18" charset="0"/>
                <a:ea typeface="Times New Roman" panose="02020603050405020304" pitchFamily="18" charset="0"/>
                <a:cs typeface="Times New Roman" panose="02020603050405020304" pitchFamily="18" charset="0"/>
              </a:rPr>
              <a:t>The Kindy Children and staff from the Sudbury House Early Learning Care and Development Centre (CDC) with attendance by our new Director of Care and Development Centre, Fiona Marsden, participated by singing songs for the group, the guest also joined in the fun which was wonderful to see with their smiling, happy faces.</a:t>
            </a:r>
            <a:endParaRPr lang="en-AU" sz="1200" dirty="0">
              <a:solidFill>
                <a:srgbClr val="800000"/>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15" name="Rectangle 14">
            <a:extLst>
              <a:ext uri="{FF2B5EF4-FFF2-40B4-BE49-F238E27FC236}">
                <a16:creationId xmlns:a16="http://schemas.microsoft.com/office/drawing/2014/main" id="{58FEE2CC-BC54-4158-9E5E-3EA7CCDC7B7E}"/>
              </a:ext>
            </a:extLst>
          </p:cNvPr>
          <p:cNvSpPr/>
          <p:nvPr/>
        </p:nvSpPr>
        <p:spPr>
          <a:xfrm>
            <a:off x="2076509" y="2470653"/>
            <a:ext cx="8096546" cy="1661993"/>
          </a:xfrm>
          <a:prstGeom prst="rect">
            <a:avLst/>
          </a:prstGeom>
        </p:spPr>
        <p:txBody>
          <a:bodyPr wrap="square">
            <a:spAutoFit/>
          </a:bodyPr>
          <a:lstStyle/>
          <a:p>
            <a:pPr algn="ctr"/>
            <a:r>
              <a:rPr lang="en-AU" sz="1400" dirty="0">
                <a:solidFill>
                  <a:srgbClr val="800000"/>
                </a:solidFill>
              </a:rPr>
              <a:t>High Tea @ Sudbury House: organised by Cert II Leadership Class South Metropolitan TAFE (12 JUNE 2018) </a:t>
            </a:r>
            <a:br>
              <a:rPr lang="en-AU" sz="1400" dirty="0">
                <a:solidFill>
                  <a:srgbClr val="800000"/>
                </a:solidFill>
              </a:rPr>
            </a:br>
            <a:r>
              <a:rPr lang="en-AU" sz="1400" dirty="0">
                <a:solidFill>
                  <a:srgbClr val="800000"/>
                </a:solidFill>
              </a:rPr>
              <a:t>Women’s Health and Family Services Sudbury House.</a:t>
            </a:r>
          </a:p>
          <a:p>
            <a:pPr algn="ctr"/>
            <a:endParaRPr lang="en-AU" sz="1400" dirty="0">
              <a:solidFill>
                <a:srgbClr val="800000"/>
              </a:solidFill>
            </a:endParaRPr>
          </a:p>
          <a:p>
            <a:pPr algn="ctr"/>
            <a:r>
              <a:rPr lang="en-AU" sz="1200" dirty="0">
                <a:solidFill>
                  <a:srgbClr val="800000"/>
                </a:solidFill>
              </a:rPr>
              <a:t>As promised more photos from the wonderful experience of community.  As part of their project, the Leadership Class CERT II organised a High Tea and Presentation for the senior residents of the Servite Village who were bused in for the event. A High Tea at Sudbury Community House on Tuesday, 12th June 2018 from 2.00-4.00 pm, where each student presented on their country of birth and their culture which was very well received. The students gifted a painting of a vase of flowers to the Servite Village Management to take with them back to the Centre,  a thankyou card and gift was also presented to Sudbury House.</a:t>
            </a:r>
            <a:endParaRPr lang="en-AU" sz="1200" dirty="0">
              <a:solidFill>
                <a:srgbClr val="800000"/>
              </a:solidFill>
              <a:effectLst/>
            </a:endParaRPr>
          </a:p>
        </p:txBody>
      </p:sp>
      <p:pic>
        <p:nvPicPr>
          <p:cNvPr id="17" name="Picture 16">
            <a:extLst>
              <a:ext uri="{FF2B5EF4-FFF2-40B4-BE49-F238E27FC236}">
                <a16:creationId xmlns:a16="http://schemas.microsoft.com/office/drawing/2014/main" id="{C518C664-D74C-40D7-97D6-A29B76AAD57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99256" y="90659"/>
            <a:ext cx="1905000" cy="1905000"/>
          </a:xfrm>
          <a:prstGeom prst="ellipse">
            <a:avLst/>
          </a:prstGeom>
          <a:ln>
            <a:noFill/>
          </a:ln>
          <a:effectLst>
            <a:softEdge rad="112500"/>
          </a:effectLst>
        </p:spPr>
      </p:pic>
      <p:pic>
        <p:nvPicPr>
          <p:cNvPr id="19" name="Picture 18">
            <a:extLst>
              <a:ext uri="{FF2B5EF4-FFF2-40B4-BE49-F238E27FC236}">
                <a16:creationId xmlns:a16="http://schemas.microsoft.com/office/drawing/2014/main" id="{60B61C23-CEDE-426F-B6B8-AA819762434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40306" y="67629"/>
            <a:ext cx="1905000" cy="1905000"/>
          </a:xfrm>
          <a:prstGeom prst="ellipse">
            <a:avLst/>
          </a:prstGeom>
          <a:ln>
            <a:noFill/>
          </a:ln>
          <a:effectLst>
            <a:softEdge rad="112500"/>
          </a:effectLst>
        </p:spPr>
      </p:pic>
      <p:pic>
        <p:nvPicPr>
          <p:cNvPr id="21" name="Picture 20">
            <a:extLst>
              <a:ext uri="{FF2B5EF4-FFF2-40B4-BE49-F238E27FC236}">
                <a16:creationId xmlns:a16="http://schemas.microsoft.com/office/drawing/2014/main" id="{B922450F-5654-4006-8C88-99882C19EA0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137796" y="60870"/>
            <a:ext cx="1905000" cy="1905000"/>
          </a:xfrm>
          <a:prstGeom prst="ellipse">
            <a:avLst/>
          </a:prstGeom>
          <a:ln>
            <a:noFill/>
          </a:ln>
          <a:effectLst>
            <a:softEdge rad="112500"/>
          </a:effectLst>
        </p:spPr>
      </p:pic>
      <p:pic>
        <p:nvPicPr>
          <p:cNvPr id="23" name="Picture 22">
            <a:extLst>
              <a:ext uri="{FF2B5EF4-FFF2-40B4-BE49-F238E27FC236}">
                <a16:creationId xmlns:a16="http://schemas.microsoft.com/office/drawing/2014/main" id="{CFCE4CAF-0DDF-4D1A-A802-7F832A1AFAB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55781" y="63268"/>
            <a:ext cx="1905000" cy="1905000"/>
          </a:xfrm>
          <a:prstGeom prst="ellipse">
            <a:avLst/>
          </a:prstGeom>
          <a:ln>
            <a:noFill/>
          </a:ln>
          <a:effectLst>
            <a:softEdge rad="112500"/>
          </a:effectLst>
        </p:spPr>
      </p:pic>
      <p:pic>
        <p:nvPicPr>
          <p:cNvPr id="25" name="Picture 24">
            <a:extLst>
              <a:ext uri="{FF2B5EF4-FFF2-40B4-BE49-F238E27FC236}">
                <a16:creationId xmlns:a16="http://schemas.microsoft.com/office/drawing/2014/main" id="{1222A06E-04A9-4F5A-BC98-3E121FF3E19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839051" y="47636"/>
            <a:ext cx="1905000" cy="1905000"/>
          </a:xfrm>
          <a:prstGeom prst="ellipse">
            <a:avLst/>
          </a:prstGeom>
          <a:ln>
            <a:noFill/>
          </a:ln>
          <a:effectLst>
            <a:softEdge rad="112500"/>
          </a:effectLst>
        </p:spPr>
      </p:pic>
      <p:pic>
        <p:nvPicPr>
          <p:cNvPr id="27" name="Picture 26">
            <a:extLst>
              <a:ext uri="{FF2B5EF4-FFF2-40B4-BE49-F238E27FC236}">
                <a16:creationId xmlns:a16="http://schemas.microsoft.com/office/drawing/2014/main" id="{CB3EFDCE-E3E1-4C45-8BAC-30E90C0F875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318940" y="10956"/>
            <a:ext cx="1905000" cy="1905000"/>
          </a:xfrm>
          <a:prstGeom prst="ellipse">
            <a:avLst/>
          </a:prstGeom>
          <a:ln>
            <a:noFill/>
          </a:ln>
          <a:effectLst>
            <a:softEdge rad="112500"/>
          </a:effectLst>
        </p:spPr>
      </p:pic>
      <p:pic>
        <p:nvPicPr>
          <p:cNvPr id="29" name="Picture 28">
            <a:extLst>
              <a:ext uri="{FF2B5EF4-FFF2-40B4-BE49-F238E27FC236}">
                <a16:creationId xmlns:a16="http://schemas.microsoft.com/office/drawing/2014/main" id="{D160A66B-67F6-4FE8-B86D-672B3095B76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125" y="47636"/>
            <a:ext cx="1905000" cy="1905000"/>
          </a:xfrm>
          <a:prstGeom prst="ellipse">
            <a:avLst/>
          </a:prstGeom>
          <a:ln>
            <a:noFill/>
          </a:ln>
          <a:effectLst>
            <a:softEdge rad="112500"/>
          </a:effectLst>
        </p:spPr>
      </p:pic>
      <p:pic>
        <p:nvPicPr>
          <p:cNvPr id="31" name="Picture 30">
            <a:extLst>
              <a:ext uri="{FF2B5EF4-FFF2-40B4-BE49-F238E27FC236}">
                <a16:creationId xmlns:a16="http://schemas.microsoft.com/office/drawing/2014/main" id="{EDE5015A-EDA4-4049-9F65-C9E4AA544493}"/>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4494" y="1739340"/>
            <a:ext cx="1905000" cy="1905000"/>
          </a:xfrm>
          <a:prstGeom prst="ellipse">
            <a:avLst/>
          </a:prstGeom>
          <a:ln>
            <a:noFill/>
          </a:ln>
          <a:effectLst>
            <a:softEdge rad="112500"/>
          </a:effectLst>
        </p:spPr>
      </p:pic>
      <p:pic>
        <p:nvPicPr>
          <p:cNvPr id="35" name="Picture 34">
            <a:extLst>
              <a:ext uri="{FF2B5EF4-FFF2-40B4-BE49-F238E27FC236}">
                <a16:creationId xmlns:a16="http://schemas.microsoft.com/office/drawing/2014/main" id="{F344E820-87E2-4C2B-B1FA-EECB3CE8B9CC}"/>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306360" y="1691599"/>
            <a:ext cx="1905000" cy="1905000"/>
          </a:xfrm>
          <a:prstGeom prst="ellipse">
            <a:avLst/>
          </a:prstGeom>
          <a:ln>
            <a:noFill/>
          </a:ln>
          <a:effectLst>
            <a:softEdge rad="112500"/>
          </a:effectLst>
        </p:spPr>
      </p:pic>
      <p:pic>
        <p:nvPicPr>
          <p:cNvPr id="37" name="Picture 36">
            <a:extLst>
              <a:ext uri="{FF2B5EF4-FFF2-40B4-BE49-F238E27FC236}">
                <a16:creationId xmlns:a16="http://schemas.microsoft.com/office/drawing/2014/main" id="{E1166F11-EAF2-4104-A8CF-77C5A32C8AC3}"/>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8856" y="3265767"/>
            <a:ext cx="1905000" cy="1905000"/>
          </a:xfrm>
          <a:prstGeom prst="ellipse">
            <a:avLst/>
          </a:prstGeom>
          <a:ln>
            <a:noFill/>
          </a:ln>
          <a:effectLst>
            <a:softEdge rad="112500"/>
          </a:effectLst>
        </p:spPr>
      </p:pic>
      <p:pic>
        <p:nvPicPr>
          <p:cNvPr id="39" name="Picture 38">
            <a:extLst>
              <a:ext uri="{FF2B5EF4-FFF2-40B4-BE49-F238E27FC236}">
                <a16:creationId xmlns:a16="http://schemas.microsoft.com/office/drawing/2014/main" id="{E3E7F6DD-5B74-46C8-8858-CED4C11544D3}"/>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0312650" y="3261401"/>
            <a:ext cx="1905000" cy="1905000"/>
          </a:xfrm>
          <a:prstGeom prst="ellipse">
            <a:avLst/>
          </a:prstGeom>
          <a:ln>
            <a:noFill/>
          </a:ln>
          <a:effectLst>
            <a:softEdge rad="112500"/>
          </a:effectLst>
        </p:spPr>
      </p:pic>
      <p:pic>
        <p:nvPicPr>
          <p:cNvPr id="41" name="Picture 40">
            <a:extLst>
              <a:ext uri="{FF2B5EF4-FFF2-40B4-BE49-F238E27FC236}">
                <a16:creationId xmlns:a16="http://schemas.microsoft.com/office/drawing/2014/main" id="{5205D8B6-67DF-439B-8ABB-54E927D604C3}"/>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3457404" y="4905364"/>
            <a:ext cx="1905000" cy="1905000"/>
          </a:xfrm>
          <a:prstGeom prst="ellipse">
            <a:avLst/>
          </a:prstGeom>
          <a:ln>
            <a:noFill/>
          </a:ln>
          <a:effectLst>
            <a:softEdge rad="112500"/>
          </a:effectLst>
        </p:spPr>
      </p:pic>
      <p:pic>
        <p:nvPicPr>
          <p:cNvPr id="43" name="Picture 42">
            <a:extLst>
              <a:ext uri="{FF2B5EF4-FFF2-40B4-BE49-F238E27FC236}">
                <a16:creationId xmlns:a16="http://schemas.microsoft.com/office/drawing/2014/main" id="{7C852A10-4310-4EF5-B9E0-DEEE384AAC98}"/>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6792755" y="4876031"/>
            <a:ext cx="1905000" cy="1905000"/>
          </a:xfrm>
          <a:prstGeom prst="ellipse">
            <a:avLst/>
          </a:prstGeom>
          <a:ln>
            <a:noFill/>
          </a:ln>
          <a:effectLst>
            <a:softEdge rad="112500"/>
          </a:effectLst>
        </p:spPr>
      </p:pic>
      <p:pic>
        <p:nvPicPr>
          <p:cNvPr id="47" name="Picture 46">
            <a:extLst>
              <a:ext uri="{FF2B5EF4-FFF2-40B4-BE49-F238E27FC236}">
                <a16:creationId xmlns:a16="http://schemas.microsoft.com/office/drawing/2014/main" id="{56C2CE87-A983-4637-AF23-33FF99AEE936}"/>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728702" y="4938338"/>
            <a:ext cx="1905000" cy="1905000"/>
          </a:xfrm>
          <a:prstGeom prst="ellipse">
            <a:avLst/>
          </a:prstGeom>
          <a:ln>
            <a:noFill/>
          </a:ln>
          <a:effectLst>
            <a:softEdge rad="112500"/>
          </a:effectLst>
        </p:spPr>
      </p:pic>
      <p:pic>
        <p:nvPicPr>
          <p:cNvPr id="49" name="Picture 48">
            <a:extLst>
              <a:ext uri="{FF2B5EF4-FFF2-40B4-BE49-F238E27FC236}">
                <a16:creationId xmlns:a16="http://schemas.microsoft.com/office/drawing/2014/main" id="{A5B05EDD-53D0-4F80-A2E1-981B5EF3F479}"/>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5132912" y="4921851"/>
            <a:ext cx="1905000" cy="1905000"/>
          </a:xfrm>
          <a:prstGeom prst="ellipse">
            <a:avLst/>
          </a:prstGeom>
          <a:ln>
            <a:noFill/>
          </a:ln>
          <a:effectLst>
            <a:softEdge rad="112500"/>
          </a:effectLst>
        </p:spPr>
      </p:pic>
      <p:pic>
        <p:nvPicPr>
          <p:cNvPr id="51" name="Picture 50">
            <a:extLst>
              <a:ext uri="{FF2B5EF4-FFF2-40B4-BE49-F238E27FC236}">
                <a16:creationId xmlns:a16="http://schemas.microsoft.com/office/drawing/2014/main" id="{85BF7C8C-9852-46DD-8B9A-A1A242DD641C}"/>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8558298" y="4905364"/>
            <a:ext cx="1905000" cy="1905000"/>
          </a:xfrm>
          <a:prstGeom prst="ellipse">
            <a:avLst/>
          </a:prstGeom>
          <a:ln>
            <a:noFill/>
          </a:ln>
          <a:effectLst>
            <a:softEdge rad="112500"/>
          </a:effectLst>
        </p:spPr>
      </p:pic>
      <p:sp>
        <p:nvSpPr>
          <p:cNvPr id="58" name="TextBox 57">
            <a:extLst>
              <a:ext uri="{FF2B5EF4-FFF2-40B4-BE49-F238E27FC236}">
                <a16:creationId xmlns:a16="http://schemas.microsoft.com/office/drawing/2014/main" id="{48DFE408-FF1F-42E2-9E19-681F1489266D}"/>
              </a:ext>
            </a:extLst>
          </p:cNvPr>
          <p:cNvSpPr txBox="1"/>
          <p:nvPr/>
        </p:nvSpPr>
        <p:spPr>
          <a:xfrm>
            <a:off x="2685166" y="1906270"/>
            <a:ext cx="6846330" cy="461665"/>
          </a:xfrm>
          <a:prstGeom prst="rect">
            <a:avLst/>
          </a:prstGeom>
          <a:noFill/>
        </p:spPr>
        <p:txBody>
          <a:bodyPr wrap="square" rtlCol="0">
            <a:spAutoFit/>
          </a:bodyPr>
          <a:lstStyle/>
          <a:p>
            <a:r>
              <a:rPr lang="en-AU" sz="2400" dirty="0"/>
              <a:t>Cert I &amp; II My Story Servite Village Aged Care Facility</a:t>
            </a:r>
          </a:p>
        </p:txBody>
      </p:sp>
      <p:pic>
        <p:nvPicPr>
          <p:cNvPr id="13" name="Picture 12">
            <a:extLst>
              <a:ext uri="{FF2B5EF4-FFF2-40B4-BE49-F238E27FC236}">
                <a16:creationId xmlns:a16="http://schemas.microsoft.com/office/drawing/2014/main" id="{F7BF1967-2DD9-4E3B-B4D0-E1BBDED81A2A}"/>
              </a:ext>
            </a:extLst>
          </p:cNvPr>
          <p:cNvPicPr>
            <a:picLocks noChangeAspect="1"/>
          </p:cNvPicPr>
          <p:nvPr/>
        </p:nvPicPr>
        <p:blipFill>
          <a:blip r:embed="rId18"/>
          <a:stretch>
            <a:fillRect/>
          </a:stretch>
        </p:blipFill>
        <p:spPr>
          <a:xfrm>
            <a:off x="10231928" y="4733925"/>
            <a:ext cx="1962150" cy="2124075"/>
          </a:xfrm>
          <a:prstGeom prst="ellipse">
            <a:avLst/>
          </a:prstGeom>
          <a:ln>
            <a:noFill/>
          </a:ln>
          <a:effectLst>
            <a:softEdge rad="112500"/>
          </a:effectLst>
        </p:spPr>
      </p:pic>
      <p:pic>
        <p:nvPicPr>
          <p:cNvPr id="16" name="Picture 15">
            <a:extLst>
              <a:ext uri="{FF2B5EF4-FFF2-40B4-BE49-F238E27FC236}">
                <a16:creationId xmlns:a16="http://schemas.microsoft.com/office/drawing/2014/main" id="{F5515D1E-2107-49D3-9084-E08A187FABC5}"/>
              </a:ext>
            </a:extLst>
          </p:cNvPr>
          <p:cNvPicPr>
            <a:picLocks noChangeAspect="1"/>
          </p:cNvPicPr>
          <p:nvPr/>
        </p:nvPicPr>
        <p:blipFill>
          <a:blip r:embed="rId19"/>
          <a:stretch>
            <a:fillRect/>
          </a:stretch>
        </p:blipFill>
        <p:spPr>
          <a:xfrm>
            <a:off x="0" y="4742681"/>
            <a:ext cx="2009775" cy="2171700"/>
          </a:xfrm>
          <a:prstGeom prst="ellipse">
            <a:avLst/>
          </a:prstGeom>
          <a:ln>
            <a:noFill/>
          </a:ln>
          <a:effectLst>
            <a:softEdge rad="112500"/>
          </a:effectLst>
        </p:spPr>
      </p:pic>
    </p:spTree>
    <p:extLst>
      <p:ext uri="{BB962C8B-B14F-4D97-AF65-F5344CB8AC3E}">
        <p14:creationId xmlns:p14="http://schemas.microsoft.com/office/powerpoint/2010/main" val="2238664856"/>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3" name="Picture 9">
            <a:extLst>
              <a:ext uri="{FF2B5EF4-FFF2-40B4-BE49-F238E27FC236}">
                <a16:creationId xmlns:a16="http://schemas.microsoft.com/office/drawing/2014/main" id="{EC571B93-D6C5-43B4-9988-089713F0F73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10875" y="3336026"/>
            <a:ext cx="4298201" cy="3213701"/>
          </a:xfrm>
          <a:prstGeom prst="rect">
            <a:avLst/>
          </a:prstGeom>
          <a:noFill/>
          <a:ln w="190500" cap="rnd">
            <a:no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p:spPr>
      </p:pic>
      <p:sp>
        <p:nvSpPr>
          <p:cNvPr id="2" name="WordArt 2">
            <a:extLst>
              <a:ext uri="{FF2B5EF4-FFF2-40B4-BE49-F238E27FC236}">
                <a16:creationId xmlns:a16="http://schemas.microsoft.com/office/drawing/2014/main" id="{8AD85C0A-8E74-44AD-BE06-9111A787B817}"/>
              </a:ext>
            </a:extLst>
          </p:cNvPr>
          <p:cNvSpPr>
            <a:spLocks noChangeArrowheads="1" noChangeShapeType="1" noTextEdit="1"/>
          </p:cNvSpPr>
          <p:nvPr/>
        </p:nvSpPr>
        <p:spPr bwMode="auto">
          <a:xfrm>
            <a:off x="4710635" y="92535"/>
            <a:ext cx="2673283" cy="631621"/>
          </a:xfrm>
          <a:prstGeom prst="rect">
            <a:avLst/>
          </a:prstGeom>
          <a:extLs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rtl="0">
              <a:buNone/>
            </a:pPr>
            <a:r>
              <a:rPr lang="en-AU" sz="1800" b="1" kern="10" spc="0" dirty="0">
                <a:ln w="19050">
                  <a:solidFill>
                    <a:srgbClr val="FF0000"/>
                  </a:solidFill>
                  <a:round/>
                  <a:headEnd/>
                  <a:tailEnd/>
                </a:ln>
                <a:solidFill>
                  <a:srgbClr val="FFFF00"/>
                </a:solidFill>
                <a:effectLst/>
                <a:latin typeface="Tall Paul" panose="00000400000000000000" pitchFamily="2" charset="0"/>
              </a:rPr>
              <a:t>Fathers Day @ CDC</a:t>
            </a:r>
          </a:p>
        </p:txBody>
      </p:sp>
      <p:sp>
        <p:nvSpPr>
          <p:cNvPr id="3" name="Text Box 3">
            <a:extLst>
              <a:ext uri="{FF2B5EF4-FFF2-40B4-BE49-F238E27FC236}">
                <a16:creationId xmlns:a16="http://schemas.microsoft.com/office/drawing/2014/main" id="{C289D330-D414-49A5-8700-F1FE8E784375}"/>
              </a:ext>
            </a:extLst>
          </p:cNvPr>
          <p:cNvSpPr txBox="1">
            <a:spLocks noChangeArrowheads="1"/>
          </p:cNvSpPr>
          <p:nvPr/>
        </p:nvSpPr>
        <p:spPr bwMode="auto">
          <a:xfrm>
            <a:off x="4542693" y="725297"/>
            <a:ext cx="2836576" cy="218764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AU" altLang="en-US" sz="1200" b="0" i="0" u="none" strike="noStrike" cap="none" normalizeH="0" baseline="0" dirty="0">
                <a:ln>
                  <a:noFill/>
                </a:ln>
                <a:solidFill>
                  <a:srgbClr val="336600"/>
                </a:solidFill>
                <a:effectLst/>
                <a:latin typeface="Calibri" panose="020F0502020204030204" pitchFamily="34" charset="0"/>
              </a:rPr>
              <a:t>For Father’s Day in the </a:t>
            </a:r>
            <a:br>
              <a:rPr kumimoji="0" lang="en-AU" altLang="en-US" sz="1200" b="0" i="0" u="none" strike="noStrike" cap="none" normalizeH="0" baseline="0" dirty="0">
                <a:ln>
                  <a:noFill/>
                </a:ln>
                <a:solidFill>
                  <a:srgbClr val="336600"/>
                </a:solidFill>
                <a:effectLst/>
                <a:latin typeface="Calibri" panose="020F0502020204030204" pitchFamily="34" charset="0"/>
              </a:rPr>
            </a:br>
            <a:r>
              <a:rPr kumimoji="0" lang="en-AU" altLang="en-US" sz="1200" b="0" i="0" u="none" strike="noStrike" cap="none" normalizeH="0" baseline="0" dirty="0">
                <a:ln>
                  <a:noFill/>
                </a:ln>
                <a:solidFill>
                  <a:srgbClr val="336600"/>
                </a:solidFill>
                <a:effectLst/>
                <a:latin typeface="Calibri" panose="020F0502020204030204" pitchFamily="34" charset="0"/>
              </a:rPr>
              <a:t>Explorer’s room we painted</a:t>
            </a:r>
            <a:br>
              <a:rPr kumimoji="0" lang="en-AU" altLang="en-US" sz="1200" b="0" i="0" u="none" strike="noStrike" cap="none" normalizeH="0" baseline="0" dirty="0">
                <a:ln>
                  <a:noFill/>
                </a:ln>
                <a:solidFill>
                  <a:srgbClr val="336600"/>
                </a:solidFill>
                <a:effectLst/>
                <a:latin typeface="Calibri" panose="020F0502020204030204" pitchFamily="34" charset="0"/>
              </a:rPr>
            </a:br>
            <a:r>
              <a:rPr kumimoji="0" lang="en-AU" altLang="en-US" sz="1200" b="0" i="0" u="none" strike="noStrike" cap="none" normalizeH="0" baseline="0" dirty="0">
                <a:ln>
                  <a:noFill/>
                </a:ln>
                <a:solidFill>
                  <a:srgbClr val="336600"/>
                </a:solidFill>
                <a:effectLst/>
                <a:latin typeface="Calibri" panose="020F0502020204030204" pitchFamily="34" charset="0"/>
              </a:rPr>
              <a:t> sports Guernseys' for all our dads! </a:t>
            </a:r>
            <a:br>
              <a:rPr kumimoji="0" lang="en-AU" altLang="en-US" sz="1200" b="0" i="0" u="none" strike="noStrike" cap="none" normalizeH="0" baseline="0" dirty="0">
                <a:ln>
                  <a:noFill/>
                </a:ln>
                <a:solidFill>
                  <a:srgbClr val="336600"/>
                </a:solidFill>
                <a:effectLst/>
                <a:latin typeface="Calibri" panose="020F0502020204030204" pitchFamily="34" charset="0"/>
              </a:rPr>
            </a:br>
            <a:r>
              <a:rPr kumimoji="0" lang="en-AU" altLang="en-US" sz="1200" b="0" i="0" u="none" strike="noStrike" cap="none" normalizeH="0" baseline="0" dirty="0">
                <a:ln>
                  <a:noFill/>
                </a:ln>
                <a:solidFill>
                  <a:srgbClr val="336600"/>
                </a:solidFill>
                <a:effectLst/>
                <a:latin typeface="Calibri" panose="020F0502020204030204" pitchFamily="34" charset="0"/>
              </a:rPr>
              <a:t>The children chose the colours </a:t>
            </a:r>
            <a:br>
              <a:rPr kumimoji="0" lang="en-AU" altLang="en-US" sz="1200" b="0" i="0" u="none" strike="noStrike" cap="none" normalizeH="0" baseline="0" dirty="0">
                <a:ln>
                  <a:noFill/>
                </a:ln>
                <a:solidFill>
                  <a:srgbClr val="336600"/>
                </a:solidFill>
                <a:effectLst/>
                <a:latin typeface="Calibri" panose="020F0502020204030204" pitchFamily="34" charset="0"/>
              </a:rPr>
            </a:br>
            <a:r>
              <a:rPr kumimoji="0" lang="en-AU" altLang="en-US" sz="1200" b="0" i="0" u="none" strike="noStrike" cap="none" normalizeH="0" baseline="0" dirty="0">
                <a:ln>
                  <a:noFill/>
                </a:ln>
                <a:solidFill>
                  <a:srgbClr val="336600"/>
                </a:solidFill>
                <a:effectLst/>
                <a:latin typeface="Calibri" panose="020F0502020204030204" pitchFamily="34" charset="0"/>
              </a:rPr>
              <a:t>they thought their dads and grandads</a:t>
            </a:r>
            <a:br>
              <a:rPr kumimoji="0" lang="en-AU" altLang="en-US" sz="1200" b="0" i="0" u="none" strike="noStrike" cap="none" normalizeH="0" baseline="0" dirty="0">
                <a:ln>
                  <a:noFill/>
                </a:ln>
                <a:solidFill>
                  <a:srgbClr val="336600"/>
                </a:solidFill>
                <a:effectLst/>
                <a:latin typeface="Calibri" panose="020F0502020204030204" pitchFamily="34" charset="0"/>
              </a:rPr>
            </a:br>
            <a:r>
              <a:rPr kumimoji="0" lang="en-AU" altLang="en-US" sz="1200" b="0" i="0" u="none" strike="noStrike" cap="none" normalizeH="0" baseline="0" dirty="0">
                <a:ln>
                  <a:noFill/>
                </a:ln>
                <a:solidFill>
                  <a:srgbClr val="336600"/>
                </a:solidFill>
                <a:effectLst/>
                <a:latin typeface="Calibri" panose="020F0502020204030204" pitchFamily="34" charset="0"/>
              </a:rPr>
              <a:t>would like the best  for their painting. </a:t>
            </a:r>
            <a:br>
              <a:rPr kumimoji="0" lang="en-AU" altLang="en-US" sz="1200" b="0" i="0" u="none" strike="noStrike" cap="none" normalizeH="0" baseline="0" dirty="0">
                <a:ln>
                  <a:noFill/>
                </a:ln>
                <a:solidFill>
                  <a:srgbClr val="336600"/>
                </a:solidFill>
                <a:effectLst/>
                <a:latin typeface="Calibri" panose="020F0502020204030204" pitchFamily="34" charset="0"/>
              </a:rPr>
            </a:br>
            <a:r>
              <a:rPr kumimoji="0" lang="en-AU" altLang="en-US" sz="1200" b="0" i="0" u="none" strike="noStrike" cap="none" normalizeH="0" baseline="0" dirty="0">
                <a:ln>
                  <a:noFill/>
                </a:ln>
                <a:solidFill>
                  <a:srgbClr val="336600"/>
                </a:solidFill>
                <a:effectLst/>
                <a:latin typeface="Calibri" panose="020F0502020204030204" pitchFamily="34" charset="0"/>
              </a:rPr>
              <a:t>They chose blue and red. </a:t>
            </a:r>
            <a:br>
              <a:rPr kumimoji="0" lang="en-AU" altLang="en-US" sz="1200" b="0" i="0" u="none" strike="noStrike" cap="none" normalizeH="0" baseline="0" dirty="0">
                <a:ln>
                  <a:noFill/>
                </a:ln>
                <a:solidFill>
                  <a:srgbClr val="336600"/>
                </a:solidFill>
                <a:effectLst/>
                <a:latin typeface="Calibri" panose="020F0502020204030204" pitchFamily="34" charset="0"/>
              </a:rPr>
            </a:br>
            <a:r>
              <a:rPr kumimoji="0" lang="en-AU" altLang="en-US" sz="1200" b="0" i="0" u="none" strike="noStrike" cap="none" normalizeH="0" baseline="0" dirty="0">
                <a:ln>
                  <a:noFill/>
                </a:ln>
                <a:solidFill>
                  <a:srgbClr val="336600"/>
                </a:solidFill>
                <a:effectLst/>
                <a:latin typeface="Calibri" panose="020F0502020204030204" pitchFamily="34" charset="0"/>
              </a:rPr>
              <a:t>The children had the option </a:t>
            </a:r>
            <a:br>
              <a:rPr kumimoji="0" lang="en-AU" altLang="en-US" sz="1200" b="0" i="0" u="none" strike="noStrike" cap="none" normalizeH="0" baseline="0" dirty="0">
                <a:ln>
                  <a:noFill/>
                </a:ln>
                <a:solidFill>
                  <a:srgbClr val="336600"/>
                </a:solidFill>
                <a:effectLst/>
                <a:latin typeface="Calibri" panose="020F0502020204030204" pitchFamily="34" charset="0"/>
              </a:rPr>
            </a:br>
            <a:r>
              <a:rPr kumimoji="0" lang="en-AU" altLang="en-US" sz="1200" b="0" i="0" u="none" strike="noStrike" cap="none" normalizeH="0" baseline="0" dirty="0">
                <a:ln>
                  <a:noFill/>
                </a:ln>
                <a:solidFill>
                  <a:srgbClr val="336600"/>
                </a:solidFill>
                <a:effectLst/>
                <a:latin typeface="Calibri" panose="020F0502020204030204" pitchFamily="34" charset="0"/>
              </a:rPr>
              <a:t>to use paint brushes</a:t>
            </a:r>
            <a:br>
              <a:rPr kumimoji="0" lang="en-AU" altLang="en-US" sz="1200" b="0" i="0" u="none" strike="noStrike" cap="none" normalizeH="0" baseline="0" dirty="0">
                <a:ln>
                  <a:noFill/>
                </a:ln>
                <a:solidFill>
                  <a:srgbClr val="336600"/>
                </a:solidFill>
                <a:effectLst/>
                <a:latin typeface="Calibri" panose="020F0502020204030204" pitchFamily="34" charset="0"/>
              </a:rPr>
            </a:br>
            <a:r>
              <a:rPr kumimoji="0" lang="en-AU" altLang="en-US" sz="1200" b="0" i="0" u="none" strike="noStrike" cap="none" normalizeH="0" baseline="0" dirty="0">
                <a:ln>
                  <a:noFill/>
                </a:ln>
                <a:solidFill>
                  <a:srgbClr val="336600"/>
                </a:solidFill>
                <a:effectLst/>
                <a:latin typeface="Calibri" panose="020F0502020204030204" pitchFamily="34" charset="0"/>
              </a:rPr>
              <a:t>for painting or they could use </a:t>
            </a:r>
            <a:br>
              <a:rPr kumimoji="0" lang="en-AU" altLang="en-US" sz="1200" b="0" i="0" u="none" strike="noStrike" cap="none" normalizeH="0" baseline="0" dirty="0">
                <a:ln>
                  <a:noFill/>
                </a:ln>
                <a:solidFill>
                  <a:srgbClr val="336600"/>
                </a:solidFill>
                <a:effectLst/>
                <a:latin typeface="Calibri" panose="020F0502020204030204" pitchFamily="34" charset="0"/>
              </a:rPr>
            </a:br>
            <a:r>
              <a:rPr kumimoji="0" lang="en-AU" altLang="en-US" sz="1200" b="0" i="0" u="none" strike="noStrike" cap="none" normalizeH="0" baseline="0" dirty="0">
                <a:ln>
                  <a:noFill/>
                </a:ln>
                <a:solidFill>
                  <a:srgbClr val="336600"/>
                </a:solidFill>
                <a:effectLst/>
                <a:latin typeface="Calibri" panose="020F0502020204030204" pitchFamily="34" charset="0"/>
              </a:rPr>
              <a:t>their hands instead. </a:t>
            </a:r>
            <a:br>
              <a:rPr kumimoji="0" lang="en-AU" altLang="en-US" sz="1200" b="0" i="0" u="none" strike="noStrike" cap="none" normalizeH="0" baseline="0" dirty="0">
                <a:ln>
                  <a:noFill/>
                </a:ln>
                <a:solidFill>
                  <a:srgbClr val="336600"/>
                </a:solidFill>
                <a:effectLst/>
                <a:latin typeface="Calibri" panose="020F0502020204030204" pitchFamily="34" charset="0"/>
              </a:rPr>
            </a:br>
            <a:r>
              <a:rPr kumimoji="0" lang="en-AU" altLang="en-US" sz="1200" b="0" i="0" u="none" strike="noStrike" cap="none" normalizeH="0" baseline="0" dirty="0">
                <a:ln>
                  <a:noFill/>
                </a:ln>
                <a:solidFill>
                  <a:srgbClr val="336600"/>
                </a:solidFill>
                <a:effectLst/>
                <a:latin typeface="Calibri" panose="020F0502020204030204" pitchFamily="34" charset="0"/>
              </a:rPr>
              <a:t> </a:t>
            </a:r>
            <a:endParaRPr kumimoji="0" lang="en-US" altLang="en-US" sz="1200" b="0" i="0" u="none" strike="noStrike" cap="none" normalizeH="0" baseline="0" dirty="0">
              <a:ln>
                <a:noFill/>
              </a:ln>
              <a:solidFill>
                <a:srgbClr val="336600"/>
              </a:solidFill>
              <a:effectLst/>
              <a:latin typeface="Arial" panose="020B0604020202020204" pitchFamily="34" charset="0"/>
            </a:endParaRPr>
          </a:p>
        </p:txBody>
      </p:sp>
      <p:pic>
        <p:nvPicPr>
          <p:cNvPr id="1028" name="Picture 4">
            <a:extLst>
              <a:ext uri="{FF2B5EF4-FFF2-40B4-BE49-F238E27FC236}">
                <a16:creationId xmlns:a16="http://schemas.microsoft.com/office/drawing/2014/main" id="{A326E02A-8758-43B8-8927-B2BAF8F32D7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5757" y="292964"/>
            <a:ext cx="4785839" cy="3568255"/>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029" name="Picture 5">
            <a:extLst>
              <a:ext uri="{FF2B5EF4-FFF2-40B4-BE49-F238E27FC236}">
                <a16:creationId xmlns:a16="http://schemas.microsoft.com/office/drawing/2014/main" id="{4833F7B8-3C88-40E7-BF67-E7D87FA21E5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9050" y="3168654"/>
            <a:ext cx="2650075" cy="3556305"/>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030" name="Picture 6">
            <a:extLst>
              <a:ext uri="{FF2B5EF4-FFF2-40B4-BE49-F238E27FC236}">
                <a16:creationId xmlns:a16="http://schemas.microsoft.com/office/drawing/2014/main" id="{6D22D4DC-B474-4502-BBD6-28DAA816EEC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55528" y="3595917"/>
            <a:ext cx="2317816" cy="3112068"/>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031" name="Picture 7">
            <a:extLst>
              <a:ext uri="{FF2B5EF4-FFF2-40B4-BE49-F238E27FC236}">
                <a16:creationId xmlns:a16="http://schemas.microsoft.com/office/drawing/2014/main" id="{CA19EAA7-C9DD-425C-A31E-D207E1282B4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242646">
            <a:off x="6882238" y="207207"/>
            <a:ext cx="5228473" cy="3894719"/>
          </a:xfrm>
          <a:prstGeom prst="rect">
            <a:avLst/>
          </a:prstGeom>
          <a:solidFill>
            <a:srgbClr val="FFFFFF">
              <a:shade val="85000"/>
            </a:srgbClr>
          </a:solidFill>
          <a:ln w="190500" cap="rnd">
            <a:no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a:extLst/>
        </p:spPr>
      </p:pic>
      <p:pic>
        <p:nvPicPr>
          <p:cNvPr id="1032" name="Picture 8">
            <a:extLst>
              <a:ext uri="{FF2B5EF4-FFF2-40B4-BE49-F238E27FC236}">
                <a16:creationId xmlns:a16="http://schemas.microsoft.com/office/drawing/2014/main" id="{35FB6B28-3187-4EF2-A3A7-428BBBEF8170}"/>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210313">
            <a:off x="9525876" y="2990311"/>
            <a:ext cx="2639235" cy="3542700"/>
          </a:xfrm>
          <a:prstGeom prst="rect">
            <a:avLst/>
          </a:prstGeom>
          <a:solidFill>
            <a:srgbClr val="FFFFFF">
              <a:shade val="85000"/>
            </a:srgbClr>
          </a:solidFill>
          <a:ln w="190500" cap="rnd">
            <a:no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a:extLst/>
        </p:spPr>
      </p:pic>
      <p:sp>
        <p:nvSpPr>
          <p:cNvPr id="4" name="Rectangle 3">
            <a:extLst>
              <a:ext uri="{FF2B5EF4-FFF2-40B4-BE49-F238E27FC236}">
                <a16:creationId xmlns:a16="http://schemas.microsoft.com/office/drawing/2014/main" id="{FAFA51E5-8051-4C15-846A-8F8E8C5EEFF1}"/>
              </a:ext>
            </a:extLst>
          </p:cNvPr>
          <p:cNvSpPr/>
          <p:nvPr/>
        </p:nvSpPr>
        <p:spPr>
          <a:xfrm>
            <a:off x="4789387" y="4400039"/>
            <a:ext cx="1934219" cy="2308324"/>
          </a:xfrm>
          <a:prstGeom prst="rect">
            <a:avLst/>
          </a:prstGeom>
        </p:spPr>
        <p:txBody>
          <a:bodyPr wrap="square">
            <a:spAutoFit/>
          </a:bodyPr>
          <a:lstStyle/>
          <a:p>
            <a:pPr algn="ctr"/>
            <a:r>
              <a:rPr lang="en-AU" altLang="en-US" sz="1200" dirty="0">
                <a:solidFill>
                  <a:srgbClr val="336600"/>
                </a:solidFill>
                <a:latin typeface="Calibri" panose="020F0502020204030204" pitchFamily="34" charset="0"/>
              </a:rPr>
              <a:t>Other children</a:t>
            </a:r>
            <a:br>
              <a:rPr lang="en-AU" altLang="en-US" sz="1200" dirty="0">
                <a:solidFill>
                  <a:srgbClr val="336600"/>
                </a:solidFill>
                <a:latin typeface="Calibri" panose="020F0502020204030204" pitchFamily="34" charset="0"/>
              </a:rPr>
            </a:br>
            <a:r>
              <a:rPr lang="en-AU" altLang="en-US" sz="1200" dirty="0">
                <a:solidFill>
                  <a:srgbClr val="336600"/>
                </a:solidFill>
                <a:latin typeface="Calibri" panose="020F0502020204030204" pitchFamily="34" charset="0"/>
              </a:rPr>
              <a:t> who used brushes</a:t>
            </a:r>
            <a:br>
              <a:rPr lang="en-AU" altLang="en-US" sz="1200" dirty="0">
                <a:solidFill>
                  <a:srgbClr val="336600"/>
                </a:solidFill>
                <a:latin typeface="Calibri" panose="020F0502020204030204" pitchFamily="34" charset="0"/>
              </a:rPr>
            </a:br>
            <a:r>
              <a:rPr lang="en-AU" altLang="en-US" sz="1200" dirty="0">
                <a:solidFill>
                  <a:srgbClr val="336600"/>
                </a:solidFill>
                <a:latin typeface="Calibri" panose="020F0502020204030204" pitchFamily="34" charset="0"/>
              </a:rPr>
              <a:t> made their own patterns </a:t>
            </a:r>
            <a:br>
              <a:rPr lang="en-AU" altLang="en-US" sz="1200" dirty="0">
                <a:solidFill>
                  <a:srgbClr val="336600"/>
                </a:solidFill>
                <a:latin typeface="Calibri" panose="020F0502020204030204" pitchFamily="34" charset="0"/>
              </a:rPr>
            </a:br>
            <a:r>
              <a:rPr lang="en-AU" altLang="en-US" sz="1200" dirty="0">
                <a:solidFill>
                  <a:srgbClr val="336600"/>
                </a:solidFill>
                <a:latin typeface="Calibri" panose="020F0502020204030204" pitchFamily="34" charset="0"/>
              </a:rPr>
              <a:t>doing blue and red spots</a:t>
            </a:r>
            <a:br>
              <a:rPr lang="en-AU" altLang="en-US" sz="1200" dirty="0">
                <a:solidFill>
                  <a:srgbClr val="336600"/>
                </a:solidFill>
                <a:latin typeface="Calibri" panose="020F0502020204030204" pitchFamily="34" charset="0"/>
              </a:rPr>
            </a:br>
            <a:r>
              <a:rPr lang="en-AU" altLang="en-US" sz="1200" dirty="0">
                <a:solidFill>
                  <a:srgbClr val="336600"/>
                </a:solidFill>
                <a:latin typeface="Calibri" panose="020F0502020204030204" pitchFamily="34" charset="0"/>
              </a:rPr>
              <a:t>all over their paper.</a:t>
            </a:r>
            <a:br>
              <a:rPr lang="en-AU" altLang="en-US" sz="1200" dirty="0">
                <a:solidFill>
                  <a:srgbClr val="336600"/>
                </a:solidFill>
                <a:latin typeface="Calibri" panose="020F0502020204030204" pitchFamily="34" charset="0"/>
              </a:rPr>
            </a:br>
            <a:r>
              <a:rPr lang="en-AU" altLang="en-US" sz="1200" dirty="0">
                <a:solidFill>
                  <a:srgbClr val="336600"/>
                </a:solidFill>
                <a:latin typeface="Calibri" panose="020F0502020204030204" pitchFamily="34" charset="0"/>
              </a:rPr>
              <a:t> We finished the craft off </a:t>
            </a:r>
            <a:br>
              <a:rPr lang="en-AU" altLang="en-US" sz="1200" dirty="0">
                <a:solidFill>
                  <a:srgbClr val="336600"/>
                </a:solidFill>
                <a:latin typeface="Calibri" panose="020F0502020204030204" pitchFamily="34" charset="0"/>
              </a:rPr>
            </a:br>
            <a:r>
              <a:rPr lang="en-AU" altLang="en-US" sz="1200" dirty="0">
                <a:solidFill>
                  <a:srgbClr val="336600"/>
                </a:solidFill>
                <a:latin typeface="Calibri" panose="020F0502020204030204" pitchFamily="34" charset="0"/>
              </a:rPr>
              <a:t>by adding a photo of each</a:t>
            </a:r>
            <a:br>
              <a:rPr lang="en-AU" altLang="en-US" sz="1200" dirty="0">
                <a:solidFill>
                  <a:srgbClr val="336600"/>
                </a:solidFill>
                <a:latin typeface="Calibri" panose="020F0502020204030204" pitchFamily="34" charset="0"/>
              </a:rPr>
            </a:br>
            <a:r>
              <a:rPr lang="en-AU" altLang="en-US" sz="1200" dirty="0">
                <a:solidFill>
                  <a:srgbClr val="336600"/>
                </a:solidFill>
                <a:latin typeface="Calibri" panose="020F0502020204030204" pitchFamily="34" charset="0"/>
              </a:rPr>
              <a:t> dad/grandad’s number </a:t>
            </a:r>
            <a:br>
              <a:rPr lang="en-AU" altLang="en-US" sz="1200" dirty="0">
                <a:solidFill>
                  <a:srgbClr val="336600"/>
                </a:solidFill>
                <a:latin typeface="Calibri" panose="020F0502020204030204" pitchFamily="34" charset="0"/>
              </a:rPr>
            </a:br>
            <a:r>
              <a:rPr lang="en-AU" altLang="en-US" sz="1200" dirty="0">
                <a:solidFill>
                  <a:srgbClr val="336600"/>
                </a:solidFill>
                <a:latin typeface="Calibri" panose="020F0502020204030204" pitchFamily="34" charset="0"/>
              </a:rPr>
              <a:t>1 fan</a:t>
            </a:r>
            <a:br>
              <a:rPr lang="en-AU" altLang="en-US" sz="1200" dirty="0">
                <a:solidFill>
                  <a:srgbClr val="336600"/>
                </a:solidFill>
                <a:latin typeface="Calibri" panose="020F0502020204030204" pitchFamily="34" charset="0"/>
              </a:rPr>
            </a:br>
            <a:r>
              <a:rPr lang="en-AU" altLang="en-US" sz="1200" dirty="0">
                <a:solidFill>
                  <a:srgbClr val="336600"/>
                </a:solidFill>
                <a:latin typeface="Calibri" panose="020F0502020204030204" pitchFamily="34" charset="0"/>
              </a:rPr>
              <a:t> to their Guernsey. </a:t>
            </a:r>
            <a:br>
              <a:rPr lang="en-AU" altLang="en-US" sz="1200" dirty="0">
                <a:solidFill>
                  <a:srgbClr val="336600"/>
                </a:solidFill>
                <a:latin typeface="Calibri" panose="020F0502020204030204" pitchFamily="34" charset="0"/>
              </a:rPr>
            </a:br>
            <a:r>
              <a:rPr lang="en-AU" altLang="en-US" sz="1200" dirty="0">
                <a:solidFill>
                  <a:srgbClr val="336600"/>
                </a:solidFill>
                <a:latin typeface="Calibri" panose="020F0502020204030204" pitchFamily="34" charset="0"/>
              </a:rPr>
              <a:t>We hope everyone </a:t>
            </a:r>
            <a:br>
              <a:rPr lang="en-AU" altLang="en-US" sz="1200" dirty="0">
                <a:solidFill>
                  <a:srgbClr val="336600"/>
                </a:solidFill>
                <a:latin typeface="Calibri" panose="020F0502020204030204" pitchFamily="34" charset="0"/>
              </a:rPr>
            </a:br>
            <a:r>
              <a:rPr lang="en-AU" altLang="en-US" sz="1200" dirty="0">
                <a:solidFill>
                  <a:srgbClr val="336600"/>
                </a:solidFill>
                <a:latin typeface="Calibri" panose="020F0502020204030204" pitchFamily="34" charset="0"/>
              </a:rPr>
              <a:t>had a lovely father’s day</a:t>
            </a:r>
            <a:endParaRPr lang="en-AU" sz="1200" dirty="0"/>
          </a:p>
        </p:txBody>
      </p:sp>
      <p:sp>
        <p:nvSpPr>
          <p:cNvPr id="5" name="Rectangle 4">
            <a:extLst>
              <a:ext uri="{FF2B5EF4-FFF2-40B4-BE49-F238E27FC236}">
                <a16:creationId xmlns:a16="http://schemas.microsoft.com/office/drawing/2014/main" id="{9684014A-C73B-4332-9601-1F631B19D918}"/>
              </a:ext>
            </a:extLst>
          </p:cNvPr>
          <p:cNvSpPr/>
          <p:nvPr/>
        </p:nvSpPr>
        <p:spPr>
          <a:xfrm>
            <a:off x="4815242" y="3168654"/>
            <a:ext cx="2050386" cy="1200329"/>
          </a:xfrm>
          <a:prstGeom prst="rect">
            <a:avLst/>
          </a:prstGeom>
        </p:spPr>
        <p:txBody>
          <a:bodyPr wrap="square">
            <a:spAutoFit/>
          </a:bodyPr>
          <a:lstStyle/>
          <a:p>
            <a:pPr algn="ctr"/>
            <a:r>
              <a:rPr lang="en-AU" altLang="en-US" sz="1200" dirty="0">
                <a:solidFill>
                  <a:srgbClr val="336600"/>
                </a:solidFill>
                <a:latin typeface="Calibri" panose="020F0502020204030204" pitchFamily="34" charset="0"/>
              </a:rPr>
              <a:t>Most of the children chose </a:t>
            </a:r>
            <a:br>
              <a:rPr lang="en-AU" altLang="en-US" sz="1200" dirty="0">
                <a:solidFill>
                  <a:srgbClr val="336600"/>
                </a:solidFill>
                <a:latin typeface="Calibri" panose="020F0502020204030204" pitchFamily="34" charset="0"/>
              </a:rPr>
            </a:br>
            <a:r>
              <a:rPr lang="en-AU" altLang="en-US" sz="1200" dirty="0">
                <a:solidFill>
                  <a:srgbClr val="336600"/>
                </a:solidFill>
                <a:latin typeface="Calibri" panose="020F0502020204030204" pitchFamily="34" charset="0"/>
              </a:rPr>
              <a:t>to use their hands, </a:t>
            </a:r>
            <a:br>
              <a:rPr lang="en-AU" altLang="en-US" sz="1200" dirty="0">
                <a:solidFill>
                  <a:srgbClr val="336600"/>
                </a:solidFill>
                <a:latin typeface="Calibri" panose="020F0502020204030204" pitchFamily="34" charset="0"/>
              </a:rPr>
            </a:br>
            <a:r>
              <a:rPr lang="en-AU" altLang="en-US" sz="1200" dirty="0">
                <a:solidFill>
                  <a:srgbClr val="336600"/>
                </a:solidFill>
                <a:latin typeface="Calibri" panose="020F0502020204030204" pitchFamily="34" charset="0"/>
              </a:rPr>
              <a:t>exploring the texture </a:t>
            </a:r>
            <a:br>
              <a:rPr lang="en-AU" altLang="en-US" sz="1200" dirty="0">
                <a:solidFill>
                  <a:srgbClr val="336600"/>
                </a:solidFill>
                <a:latin typeface="Calibri" panose="020F0502020204030204" pitchFamily="34" charset="0"/>
              </a:rPr>
            </a:br>
            <a:r>
              <a:rPr lang="en-AU" altLang="en-US" sz="1200" dirty="0">
                <a:solidFill>
                  <a:srgbClr val="336600"/>
                </a:solidFill>
                <a:latin typeface="Calibri" panose="020F0502020204030204" pitchFamily="34" charset="0"/>
              </a:rPr>
              <a:t>of the paint while </a:t>
            </a:r>
            <a:br>
              <a:rPr lang="en-AU" altLang="en-US" sz="1200" dirty="0">
                <a:solidFill>
                  <a:srgbClr val="336600"/>
                </a:solidFill>
                <a:latin typeface="Calibri" panose="020F0502020204030204" pitchFamily="34" charset="0"/>
              </a:rPr>
            </a:br>
            <a:r>
              <a:rPr lang="en-AU" altLang="en-US" sz="1200" dirty="0">
                <a:solidFill>
                  <a:srgbClr val="336600"/>
                </a:solidFill>
                <a:latin typeface="Calibri" panose="020F0502020204030204" pitchFamily="34" charset="0"/>
              </a:rPr>
              <a:t>they mixed the colours</a:t>
            </a:r>
            <a:br>
              <a:rPr lang="en-AU" altLang="en-US" sz="1200" dirty="0">
                <a:solidFill>
                  <a:srgbClr val="336600"/>
                </a:solidFill>
                <a:latin typeface="Calibri" panose="020F0502020204030204" pitchFamily="34" charset="0"/>
              </a:rPr>
            </a:br>
            <a:r>
              <a:rPr lang="en-AU" altLang="en-US" sz="1200" dirty="0">
                <a:solidFill>
                  <a:srgbClr val="336600"/>
                </a:solidFill>
                <a:latin typeface="Calibri" panose="020F0502020204030204" pitchFamily="34" charset="0"/>
              </a:rPr>
              <a:t>around on their paper. .</a:t>
            </a:r>
            <a:endParaRPr lang="en-AU" sz="1200" dirty="0"/>
          </a:p>
        </p:txBody>
      </p:sp>
    </p:spTree>
    <p:extLst>
      <p:ext uri="{BB962C8B-B14F-4D97-AF65-F5344CB8AC3E}">
        <p14:creationId xmlns:p14="http://schemas.microsoft.com/office/powerpoint/2010/main" val="3439880919"/>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3">
            <a:extLst>
              <a:ext uri="{FF2B5EF4-FFF2-40B4-BE49-F238E27FC236}">
                <a16:creationId xmlns:a16="http://schemas.microsoft.com/office/drawing/2014/main" id="{F410FE16-896A-4C95-8D5B-E752C0817A1E}"/>
              </a:ext>
            </a:extLst>
          </p:cNvPr>
          <p:cNvGrpSpPr>
            <a:grpSpLocks/>
          </p:cNvGrpSpPr>
          <p:nvPr/>
        </p:nvGrpSpPr>
        <p:grpSpPr bwMode="auto">
          <a:xfrm>
            <a:off x="227068" y="217789"/>
            <a:ext cx="6682596" cy="4225477"/>
            <a:chOff x="106449988" y="105343195"/>
            <a:chExt cx="5119551" cy="4372941"/>
          </a:xfrm>
        </p:grpSpPr>
        <p:sp>
          <p:nvSpPr>
            <p:cNvPr id="3" name="AutoShape 4">
              <a:extLst>
                <a:ext uri="{FF2B5EF4-FFF2-40B4-BE49-F238E27FC236}">
                  <a16:creationId xmlns:a16="http://schemas.microsoft.com/office/drawing/2014/main" id="{A2239943-5145-4512-9B20-B0908F45E732}"/>
                </a:ext>
              </a:extLst>
            </p:cNvPr>
            <p:cNvSpPr>
              <a:spLocks noChangeArrowheads="1"/>
            </p:cNvSpPr>
            <p:nvPr/>
          </p:nvSpPr>
          <p:spPr bwMode="auto">
            <a:xfrm>
              <a:off x="106555608" y="105489521"/>
              <a:ext cx="5013931" cy="4226615"/>
            </a:xfrm>
            <a:prstGeom prst="roundRect">
              <a:avLst>
                <a:gd name="adj" fmla="val 16667"/>
              </a:avLst>
            </a:prstGeom>
            <a:gradFill rotWithShape="1">
              <a:gsLst>
                <a:gs pos="0">
                  <a:srgbClr val="FFC000"/>
                </a:gs>
                <a:gs pos="48000">
                  <a:srgbClr val="E1E1E1"/>
                </a:gs>
                <a:gs pos="82007">
                  <a:srgbClr val="FFFFFF"/>
                </a:gs>
                <a:gs pos="100000">
                  <a:srgbClr val="EBEBEB"/>
                </a:gs>
              </a:gsLst>
              <a:lin ang="2700000" scaled="1"/>
            </a:gradFill>
            <a:ln w="25400" algn="ctr">
              <a:solidFill>
                <a:srgbClr val="003380"/>
              </a:solidFill>
              <a:round/>
              <a:headEnd/>
              <a:tailEnd/>
            </a:ln>
            <a:effectLst/>
            <a:extLs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en-AU" dirty="0"/>
            </a:p>
          </p:txBody>
        </p:sp>
        <p:pic>
          <p:nvPicPr>
            <p:cNvPr id="4" name="Picture 5">
              <a:extLst>
                <a:ext uri="{FF2B5EF4-FFF2-40B4-BE49-F238E27FC236}">
                  <a16:creationId xmlns:a16="http://schemas.microsoft.com/office/drawing/2014/main" id="{889A99C5-DE34-4C7E-8484-43AD1BD3253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637161" y="105436174"/>
              <a:ext cx="4338785" cy="1991557"/>
            </a:xfrm>
            <a:prstGeom prst="rect">
              <a:avLst/>
            </a:prstGeom>
            <a:noFill/>
            <a:ln>
              <a:noFill/>
            </a:ln>
            <a:effectLst/>
            <a:extLst>
              <a:ext uri="{909E8E84-426E-40DD-AFC4-6F175D3DCCD1}">
                <a14:hiddenFill xmlns:a14="http://schemas.microsoft.com/office/drawing/2010/main">
                  <a:solidFill>
                    <a:srgbClr val="006699"/>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5" name="Text Box 6">
              <a:extLst>
                <a:ext uri="{FF2B5EF4-FFF2-40B4-BE49-F238E27FC236}">
                  <a16:creationId xmlns:a16="http://schemas.microsoft.com/office/drawing/2014/main" id="{7C7CBFEA-2BB9-4762-BAC7-D745E1D4F1DF}"/>
                </a:ext>
              </a:extLst>
            </p:cNvPr>
            <p:cNvSpPr txBox="1">
              <a:spLocks noChangeArrowheads="1"/>
            </p:cNvSpPr>
            <p:nvPr/>
          </p:nvSpPr>
          <p:spPr bwMode="auto">
            <a:xfrm>
              <a:off x="106449988" y="107427731"/>
              <a:ext cx="5025750" cy="22501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AU" altLang="en-US" sz="2000" b="1" i="0" u="none" strike="noStrike" cap="none" normalizeH="0" baseline="0" dirty="0">
                  <a:ln>
                    <a:noFill/>
                  </a:ln>
                  <a:solidFill>
                    <a:srgbClr val="003380"/>
                  </a:solidFill>
                  <a:effectLst/>
                  <a:latin typeface="Bradley Hand ITC" panose="03070402050302030203" pitchFamily="66" charset="0"/>
                </a:rPr>
                <a:t>You are invited to join us at </a:t>
              </a:r>
              <a:br>
                <a:rPr kumimoji="0" lang="en-AU" altLang="en-US" sz="2000" b="1" i="0" u="none" strike="noStrike" cap="none" normalizeH="0" baseline="0" dirty="0">
                  <a:ln>
                    <a:noFill/>
                  </a:ln>
                  <a:solidFill>
                    <a:srgbClr val="003380"/>
                  </a:solidFill>
                  <a:effectLst/>
                  <a:latin typeface="Bradley Hand ITC" panose="03070402050302030203" pitchFamily="66" charset="0"/>
                </a:rPr>
              </a:br>
              <a:r>
                <a:rPr kumimoji="0" lang="en-AU" altLang="en-US" sz="2000" b="1" i="0" u="none" strike="noStrike" cap="none" normalizeH="0" baseline="0" dirty="0">
                  <a:ln>
                    <a:noFill/>
                  </a:ln>
                  <a:solidFill>
                    <a:srgbClr val="003380"/>
                  </a:solidFill>
                  <a:effectLst/>
                  <a:latin typeface="Bradley Hand ITC" panose="03070402050302030203" pitchFamily="66" charset="0"/>
                </a:rPr>
                <a:t>Sudbury House Community Morning Tea</a:t>
              </a:r>
              <a:br>
                <a:rPr kumimoji="0" lang="en-AU" altLang="en-US" sz="2000" b="1" i="0" u="none" strike="noStrike" cap="none" normalizeH="0" baseline="0" dirty="0">
                  <a:ln>
                    <a:noFill/>
                  </a:ln>
                  <a:solidFill>
                    <a:srgbClr val="003380"/>
                  </a:solidFill>
                  <a:effectLst/>
                  <a:latin typeface="Bradley Hand ITC" panose="03070402050302030203" pitchFamily="66" charset="0"/>
                </a:rPr>
              </a:br>
              <a:r>
                <a:rPr kumimoji="0" lang="en-AU" altLang="en-US" sz="2000" b="1" i="0" u="none" strike="noStrike" cap="none" normalizeH="0" baseline="0" dirty="0">
                  <a:ln>
                    <a:noFill/>
                  </a:ln>
                  <a:solidFill>
                    <a:srgbClr val="003380"/>
                  </a:solidFill>
                  <a:effectLst/>
                  <a:latin typeface="Bradley Hand ITC" panose="03070402050302030203" pitchFamily="66" charset="0"/>
                </a:rPr>
                <a:t>to help us raise funds for the </a:t>
              </a:r>
              <a:br>
                <a:rPr kumimoji="0" lang="en-AU" altLang="en-US" sz="2000" b="1" i="0" u="none" strike="noStrike" cap="none" normalizeH="0" baseline="0" dirty="0">
                  <a:ln>
                    <a:noFill/>
                  </a:ln>
                  <a:solidFill>
                    <a:srgbClr val="003380"/>
                  </a:solidFill>
                  <a:effectLst/>
                  <a:latin typeface="Bradley Hand ITC" panose="03070402050302030203" pitchFamily="66" charset="0"/>
                </a:rPr>
              </a:br>
              <a:r>
                <a:rPr kumimoji="0" lang="en-AU" altLang="en-US" sz="2000" b="1" i="0" u="none" strike="noStrike" cap="none" normalizeH="0" baseline="0" dirty="0">
                  <a:ln>
                    <a:noFill/>
                  </a:ln>
                  <a:solidFill>
                    <a:srgbClr val="003380"/>
                  </a:solidFill>
                  <a:effectLst/>
                  <a:latin typeface="Bradley Hand ITC" panose="03070402050302030203" pitchFamily="66" charset="0"/>
                </a:rPr>
                <a:t>Cancer Council and to celebrate a sense of </a:t>
              </a:r>
              <a:br>
                <a:rPr kumimoji="0" lang="en-AU" altLang="en-US" sz="2000" b="1" i="0" u="none" strike="noStrike" cap="none" normalizeH="0" baseline="0" dirty="0">
                  <a:ln>
                    <a:noFill/>
                  </a:ln>
                  <a:solidFill>
                    <a:srgbClr val="003380"/>
                  </a:solidFill>
                  <a:effectLst/>
                  <a:latin typeface="Bradley Hand ITC" panose="03070402050302030203" pitchFamily="66" charset="0"/>
                </a:rPr>
              </a:br>
              <a:r>
                <a:rPr kumimoji="0" lang="en-AU" altLang="en-US" sz="2000" b="1" i="0" u="none" strike="noStrike" cap="none" normalizeH="0" baseline="0" dirty="0">
                  <a:ln>
                    <a:noFill/>
                  </a:ln>
                  <a:solidFill>
                    <a:srgbClr val="003380"/>
                  </a:solidFill>
                  <a:effectLst/>
                  <a:latin typeface="Bradley Hand ITC" panose="03070402050302030203" pitchFamily="66" charset="0"/>
                </a:rPr>
                <a:t>Belonging to your local </a:t>
              </a:r>
              <a:br>
                <a:rPr kumimoji="0" lang="en-AU" altLang="en-US" sz="2000" b="1" i="0" u="none" strike="noStrike" cap="none" normalizeH="0" baseline="0" dirty="0">
                  <a:ln>
                    <a:noFill/>
                  </a:ln>
                  <a:solidFill>
                    <a:srgbClr val="003380"/>
                  </a:solidFill>
                  <a:effectLst/>
                  <a:latin typeface="Bradley Hand ITC" panose="03070402050302030203" pitchFamily="66" charset="0"/>
                </a:rPr>
              </a:br>
              <a:r>
                <a:rPr kumimoji="0" lang="en-AU" altLang="en-US" sz="2000" b="1" i="0" u="none" strike="noStrike" cap="none" normalizeH="0" baseline="0" dirty="0">
                  <a:ln>
                    <a:noFill/>
                  </a:ln>
                  <a:solidFill>
                    <a:srgbClr val="003380"/>
                  </a:solidFill>
                  <a:effectLst/>
                  <a:latin typeface="Bradley Hand ITC" panose="03070402050302030203" pitchFamily="66" charset="0"/>
                </a:rPr>
                <a:t>Neighbourhood Centre.</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6" name="AutoShape 7">
              <a:extLst>
                <a:ext uri="{FF2B5EF4-FFF2-40B4-BE49-F238E27FC236}">
                  <a16:creationId xmlns:a16="http://schemas.microsoft.com/office/drawing/2014/main" id="{D569362F-EA16-4F28-BADC-516FB8F4E238}"/>
                </a:ext>
              </a:extLst>
            </p:cNvPr>
            <p:cNvSpPr>
              <a:spLocks noChangeArrowheads="1"/>
            </p:cNvSpPr>
            <p:nvPr/>
          </p:nvSpPr>
          <p:spPr bwMode="auto">
            <a:xfrm>
              <a:off x="110845666" y="105625073"/>
              <a:ext cx="630072" cy="1172174"/>
            </a:xfrm>
            <a:prstGeom prst="curvedLeftArrow">
              <a:avLst>
                <a:gd name="adj1" fmla="val 52521"/>
                <a:gd name="adj2" fmla="val 89729"/>
                <a:gd name="adj3" fmla="val 33333"/>
              </a:avLst>
            </a:prstGeom>
            <a:solidFill>
              <a:srgbClr val="FFFF00"/>
            </a:solidFill>
            <a:ln w="2540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en-AU" dirty="0"/>
            </a:p>
          </p:txBody>
        </p:sp>
        <p:pic>
          <p:nvPicPr>
            <p:cNvPr id="7" name="Picture 8" descr="sudburylogotext4">
              <a:extLst>
                <a:ext uri="{FF2B5EF4-FFF2-40B4-BE49-F238E27FC236}">
                  <a16:creationId xmlns:a16="http://schemas.microsoft.com/office/drawing/2014/main" id="{5C5AFAD1-EE60-44E4-94C7-4BF079FA634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010891" y="105343195"/>
              <a:ext cx="2375473" cy="244300"/>
            </a:xfrm>
            <a:prstGeom prst="rect">
              <a:avLst/>
            </a:prstGeom>
            <a:solidFill>
              <a:srgbClr val="FFFFFF"/>
            </a:solidFill>
            <a:ln>
              <a:noFill/>
            </a:ln>
            <a:effectLst/>
            <a:extLs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sp>
          <p:nvSpPr>
            <p:cNvPr id="8" name="AutoShape 9">
              <a:extLst>
                <a:ext uri="{FF2B5EF4-FFF2-40B4-BE49-F238E27FC236}">
                  <a16:creationId xmlns:a16="http://schemas.microsoft.com/office/drawing/2014/main" id="{FA068383-DBDB-416C-8B71-A4B64E3ED61C}"/>
                </a:ext>
              </a:extLst>
            </p:cNvPr>
            <p:cNvSpPr>
              <a:spLocks noChangeArrowheads="1"/>
            </p:cNvSpPr>
            <p:nvPr/>
          </p:nvSpPr>
          <p:spPr bwMode="auto">
            <a:xfrm flipH="1">
              <a:off x="106466993" y="106235770"/>
              <a:ext cx="377346" cy="2161677"/>
            </a:xfrm>
            <a:prstGeom prst="curvedLeftArrow">
              <a:avLst>
                <a:gd name="adj1" fmla="val 161728"/>
                <a:gd name="adj2" fmla="val 276300"/>
                <a:gd name="adj3" fmla="val 33333"/>
              </a:avLst>
            </a:prstGeom>
            <a:solidFill>
              <a:srgbClr val="FFFF00"/>
            </a:solidFill>
            <a:ln w="25400" algn="ctr">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en-AU" dirty="0"/>
            </a:p>
          </p:txBody>
        </p:sp>
        <p:sp>
          <p:nvSpPr>
            <p:cNvPr id="9" name="Text Box 10">
              <a:extLst>
                <a:ext uri="{FF2B5EF4-FFF2-40B4-BE49-F238E27FC236}">
                  <a16:creationId xmlns:a16="http://schemas.microsoft.com/office/drawing/2014/main" id="{A64C4A4B-07C9-43BB-83FC-3859034888C7}"/>
                </a:ext>
              </a:extLst>
            </p:cNvPr>
            <p:cNvSpPr txBox="1">
              <a:spLocks noChangeArrowheads="1"/>
            </p:cNvSpPr>
            <p:nvPr/>
          </p:nvSpPr>
          <p:spPr bwMode="auto">
            <a:xfrm>
              <a:off x="108993733" y="105615454"/>
              <a:ext cx="1851933" cy="1104078"/>
            </a:xfrm>
            <a:prstGeom prst="rect">
              <a:avLst/>
            </a:prstGeom>
            <a:solidFill>
              <a:srgbClr val="FFFFFF"/>
            </a:solidFill>
            <a:ln w="25400" algn="ctr">
              <a:solidFill>
                <a:srgbClr val="FFC000"/>
              </a:solidFill>
              <a:miter lim="800000"/>
              <a:headEnd/>
              <a:tailEnd/>
            </a:ln>
            <a:effectLst/>
            <a:extLs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AU" altLang="en-US" sz="2000" b="1" i="0" u="none" strike="noStrike" cap="none" normalizeH="0" baseline="0" dirty="0">
                  <a:ln>
                    <a:noFill/>
                  </a:ln>
                  <a:solidFill>
                    <a:srgbClr val="C00000"/>
                  </a:solidFill>
                  <a:effectLst/>
                  <a:latin typeface="Arial" panose="020B0604020202020204" pitchFamily="34" charset="0"/>
                </a:rPr>
                <a:t>Monday</a:t>
              </a:r>
              <a:br>
                <a:rPr kumimoji="0" lang="en-AU" altLang="en-US" sz="2000" b="1" i="0" u="none" strike="noStrike" cap="none" normalizeH="0" baseline="0" dirty="0">
                  <a:ln>
                    <a:noFill/>
                  </a:ln>
                  <a:solidFill>
                    <a:srgbClr val="C00000"/>
                  </a:solidFill>
                  <a:effectLst/>
                  <a:latin typeface="Arial" panose="020B0604020202020204" pitchFamily="34" charset="0"/>
                </a:rPr>
              </a:br>
              <a:r>
                <a:rPr kumimoji="0" lang="en-AU" altLang="en-US" sz="2000" b="1" i="0" u="none" strike="noStrike" cap="none" normalizeH="0" baseline="0" dirty="0">
                  <a:ln>
                    <a:noFill/>
                  </a:ln>
                  <a:solidFill>
                    <a:srgbClr val="C00000"/>
                  </a:solidFill>
                  <a:effectLst/>
                  <a:latin typeface="Arial" panose="020B0604020202020204" pitchFamily="34" charset="0"/>
                </a:rPr>
                <a:t>28th May 2018</a:t>
              </a:r>
              <a:br>
                <a:rPr kumimoji="0" lang="en-AU" altLang="en-US" sz="2000" b="1" i="0" u="none" strike="noStrike" cap="none" normalizeH="0" baseline="0" dirty="0">
                  <a:ln>
                    <a:noFill/>
                  </a:ln>
                  <a:solidFill>
                    <a:srgbClr val="C00000"/>
                  </a:solidFill>
                  <a:effectLst/>
                  <a:latin typeface="Arial" panose="020B0604020202020204" pitchFamily="34" charset="0"/>
                </a:rPr>
              </a:br>
              <a:r>
                <a:rPr kumimoji="0" lang="en-AU" altLang="en-US" sz="2000" b="1" i="0" u="none" strike="noStrike" cap="none" normalizeH="0" baseline="0" dirty="0">
                  <a:ln>
                    <a:noFill/>
                  </a:ln>
                  <a:solidFill>
                    <a:srgbClr val="C00000"/>
                  </a:solidFill>
                  <a:effectLst/>
                  <a:latin typeface="Arial" panose="020B0604020202020204" pitchFamily="34" charset="0"/>
                </a:rPr>
                <a:t>10 am</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pic>
        <p:nvPicPr>
          <p:cNvPr id="10" name="Picture 9">
            <a:extLst>
              <a:ext uri="{FF2B5EF4-FFF2-40B4-BE49-F238E27FC236}">
                <a16:creationId xmlns:a16="http://schemas.microsoft.com/office/drawing/2014/main" id="{04DFBB9C-C652-4147-B34B-EA65FDDA0EE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09664" y="316307"/>
            <a:ext cx="4873462" cy="3662305"/>
          </a:xfrm>
          <a:prstGeom prst="roundRect">
            <a:avLst>
              <a:gd name="adj" fmla="val 4167"/>
            </a:avLst>
          </a:prstGeom>
          <a:solidFill>
            <a:srgbClr val="FFFFFF"/>
          </a:solidFill>
          <a:ln w="76200" cap="sq">
            <a:solidFill>
              <a:schemeClr val="bg2">
                <a:lumMod val="90000"/>
              </a:schemeClr>
            </a:solidFill>
            <a:miter lim="800000"/>
          </a:ln>
          <a:effectLst>
            <a:reflection blurRad="12700" stA="28000" endPos="28000" dist="5000" dir="5400000" sy="-100000" algn="bl" rotWithShape="0"/>
          </a:effectLst>
          <a:scene3d>
            <a:camera prst="orthographicFront"/>
            <a:lightRig rig="threePt" dir="t">
              <a:rot lat="0" lon="0" rev="2700000"/>
            </a:lightRig>
          </a:scene3d>
          <a:sp3d>
            <a:bevelT h="38100"/>
            <a:contourClr>
              <a:srgbClr val="C0C0C0"/>
            </a:contourClr>
          </a:sp3d>
        </p:spPr>
      </p:pic>
      <p:sp>
        <p:nvSpPr>
          <p:cNvPr id="11" name="TextBox 10">
            <a:extLst>
              <a:ext uri="{FF2B5EF4-FFF2-40B4-BE49-F238E27FC236}">
                <a16:creationId xmlns:a16="http://schemas.microsoft.com/office/drawing/2014/main" id="{09A31043-D963-4D3B-A0E4-81A16462FBB1}"/>
              </a:ext>
            </a:extLst>
          </p:cNvPr>
          <p:cNvSpPr txBox="1"/>
          <p:nvPr/>
        </p:nvSpPr>
        <p:spPr>
          <a:xfrm>
            <a:off x="112919" y="4574247"/>
            <a:ext cx="7250919" cy="523047"/>
          </a:xfrm>
          <a:prstGeom prst="rect">
            <a:avLst/>
          </a:prstGeom>
          <a:noFill/>
        </p:spPr>
        <p:txBody>
          <a:bodyPr wrap="square" rtlCol="0">
            <a:spAutoFit/>
          </a:bodyPr>
          <a:lstStyle/>
          <a:p>
            <a:pPr algn="ctr"/>
            <a:r>
              <a:rPr lang="en-AU" sz="2800" dirty="0">
                <a:solidFill>
                  <a:srgbClr val="969696"/>
                </a:solidFill>
              </a:rPr>
              <a:t>Biggest Morning Tea Volunteers and  Belonging</a:t>
            </a:r>
          </a:p>
        </p:txBody>
      </p:sp>
      <p:sp>
        <p:nvSpPr>
          <p:cNvPr id="12" name="Rectangle 11">
            <a:extLst>
              <a:ext uri="{FF2B5EF4-FFF2-40B4-BE49-F238E27FC236}">
                <a16:creationId xmlns:a16="http://schemas.microsoft.com/office/drawing/2014/main" id="{DC8ED884-727A-4004-BA94-6B6907D64656}"/>
              </a:ext>
            </a:extLst>
          </p:cNvPr>
          <p:cNvSpPr/>
          <p:nvPr/>
        </p:nvSpPr>
        <p:spPr>
          <a:xfrm>
            <a:off x="112919" y="5164350"/>
            <a:ext cx="11877471" cy="1477328"/>
          </a:xfrm>
          <a:prstGeom prst="rect">
            <a:avLst/>
          </a:prstGeom>
        </p:spPr>
        <p:txBody>
          <a:bodyPr wrap="square">
            <a:spAutoFit/>
          </a:bodyPr>
          <a:lstStyle/>
          <a:p>
            <a:pPr algn="ctr"/>
            <a:r>
              <a:rPr lang="en-AU" dirty="0">
                <a:solidFill>
                  <a:srgbClr val="969696"/>
                </a:solidFill>
              </a:rPr>
              <a:t>On Monday the 28th of May @ Sudbury House we held a Biggest Morning Tea to collect donations towards the Cancer Council and also to Celebrate Volunteers week as well as celebrating a sense of Belonging to your local Neighbourhood House. Some of those present were Oriel Green Noongar Wadjuk Elder, Janine Freeman MLA Member for Mirrabooka, Virginia Aden Executive Manager Sudbury House and Volunteers Susan Hay and Stuart Mackenzie.</a:t>
            </a:r>
            <a:br>
              <a:rPr lang="en-AU" dirty="0">
                <a:solidFill>
                  <a:srgbClr val="969696"/>
                </a:solidFill>
              </a:rPr>
            </a:br>
            <a:r>
              <a:rPr lang="en-AU" dirty="0">
                <a:solidFill>
                  <a:srgbClr val="969696"/>
                </a:solidFill>
              </a:rPr>
              <a:t> There were many other presents on the day.</a:t>
            </a:r>
            <a:endParaRPr lang="en-AU" dirty="0">
              <a:solidFill>
                <a:srgbClr val="969696"/>
              </a:solidFill>
              <a:effectLst/>
            </a:endParaRPr>
          </a:p>
        </p:txBody>
      </p:sp>
    </p:spTree>
    <p:extLst>
      <p:ext uri="{BB962C8B-B14F-4D97-AF65-F5344CB8AC3E}">
        <p14:creationId xmlns:p14="http://schemas.microsoft.com/office/powerpoint/2010/main" val="44504658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F9FC1E6-183C-4935-B88E-DBCE3D529654}"/>
              </a:ext>
            </a:extLst>
          </p:cNvPr>
          <p:cNvSpPr/>
          <p:nvPr/>
        </p:nvSpPr>
        <p:spPr>
          <a:xfrm>
            <a:off x="2454764" y="2611955"/>
            <a:ext cx="2513633" cy="1169551"/>
          </a:xfrm>
          <a:prstGeom prst="rect">
            <a:avLst/>
          </a:prstGeom>
        </p:spPr>
        <p:txBody>
          <a:bodyPr wrap="square">
            <a:spAutoFit/>
          </a:bodyPr>
          <a:lstStyle/>
          <a:p>
            <a:pPr algn="ctr"/>
            <a:r>
              <a:rPr lang="en-AU" sz="1400" dirty="0">
                <a:solidFill>
                  <a:srgbClr val="333333"/>
                </a:solidFill>
              </a:rPr>
              <a:t>At Sudbury House</a:t>
            </a:r>
            <a:br>
              <a:rPr lang="en-AU" sz="1400" dirty="0">
                <a:solidFill>
                  <a:srgbClr val="333333"/>
                </a:solidFill>
              </a:rPr>
            </a:br>
            <a:r>
              <a:rPr lang="en-AU" sz="1400" dirty="0">
                <a:solidFill>
                  <a:srgbClr val="333333"/>
                </a:solidFill>
              </a:rPr>
              <a:t> the Biggest Morning Tea </a:t>
            </a:r>
            <a:br>
              <a:rPr lang="en-AU" sz="1400" dirty="0">
                <a:solidFill>
                  <a:srgbClr val="333333"/>
                </a:solidFill>
              </a:rPr>
            </a:br>
            <a:r>
              <a:rPr lang="en-AU" sz="1400" dirty="0">
                <a:solidFill>
                  <a:srgbClr val="333333"/>
                </a:solidFill>
              </a:rPr>
              <a:t>also Celebrated the</a:t>
            </a:r>
            <a:br>
              <a:rPr lang="en-AU" sz="1400" dirty="0">
                <a:solidFill>
                  <a:srgbClr val="333333"/>
                </a:solidFill>
              </a:rPr>
            </a:br>
            <a:r>
              <a:rPr lang="en-AU" sz="1400" dirty="0">
                <a:solidFill>
                  <a:srgbClr val="333333"/>
                </a:solidFill>
              </a:rPr>
              <a:t> Leadership Cert II Class </a:t>
            </a:r>
            <a:br>
              <a:rPr lang="en-AU" sz="1400" dirty="0">
                <a:solidFill>
                  <a:srgbClr val="333333"/>
                </a:solidFill>
              </a:rPr>
            </a:br>
            <a:r>
              <a:rPr lang="en-AU" sz="1400" dirty="0">
                <a:solidFill>
                  <a:srgbClr val="333333"/>
                </a:solidFill>
              </a:rPr>
              <a:t>who joined us. </a:t>
            </a:r>
            <a:endParaRPr lang="en-AU" sz="1400" dirty="0">
              <a:solidFill>
                <a:srgbClr val="333333"/>
              </a:solidFill>
              <a:effectLst/>
            </a:endParaRPr>
          </a:p>
        </p:txBody>
      </p:sp>
      <p:pic>
        <p:nvPicPr>
          <p:cNvPr id="7" name="Picture 6">
            <a:extLst>
              <a:ext uri="{FF2B5EF4-FFF2-40B4-BE49-F238E27FC236}">
                <a16:creationId xmlns:a16="http://schemas.microsoft.com/office/drawing/2014/main" id="{434086D1-5893-4209-B48B-B67418FC0E8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34014" y="130234"/>
            <a:ext cx="2008188" cy="2008188"/>
          </a:xfrm>
          <a:prstGeom prst="ellipse">
            <a:avLst/>
          </a:prstGeom>
          <a:ln w="63500" cap="rnd">
            <a:solidFill>
              <a:schemeClr val="tx2">
                <a:lumMod val="20000"/>
                <a:lumOff val="80000"/>
              </a:schemeClr>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9" name="Picture 8">
            <a:extLst>
              <a:ext uri="{FF2B5EF4-FFF2-40B4-BE49-F238E27FC236}">
                <a16:creationId xmlns:a16="http://schemas.microsoft.com/office/drawing/2014/main" id="{B72E1706-2F0D-4B98-AF6A-33AB4BC5C8E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6989" y="121954"/>
            <a:ext cx="1905000" cy="1905000"/>
          </a:xfrm>
          <a:prstGeom prst="ellipse">
            <a:avLst/>
          </a:prstGeom>
          <a:ln w="63500" cap="rnd">
            <a:solidFill>
              <a:schemeClr val="bg2">
                <a:lumMod val="90000"/>
              </a:schemeClr>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1" name="Picture 10">
            <a:extLst>
              <a:ext uri="{FF2B5EF4-FFF2-40B4-BE49-F238E27FC236}">
                <a16:creationId xmlns:a16="http://schemas.microsoft.com/office/drawing/2014/main" id="{0C106C6B-03A6-41CE-A983-CEC78D1FE75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07439" y="121954"/>
            <a:ext cx="1905000" cy="1905000"/>
          </a:xfrm>
          <a:prstGeom prst="ellipse">
            <a:avLst/>
          </a:prstGeom>
          <a:ln w="63500" cap="rnd">
            <a:solidFill>
              <a:schemeClr val="bg2">
                <a:lumMod val="90000"/>
              </a:schemeClr>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3" name="Picture 12">
            <a:extLst>
              <a:ext uri="{FF2B5EF4-FFF2-40B4-BE49-F238E27FC236}">
                <a16:creationId xmlns:a16="http://schemas.microsoft.com/office/drawing/2014/main" id="{1C01A869-FCC7-4834-A6ED-7335FB73EC7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087706" y="121954"/>
            <a:ext cx="1905000" cy="1905000"/>
          </a:xfrm>
          <a:prstGeom prst="ellipse">
            <a:avLst/>
          </a:prstGeom>
          <a:ln w="63500" cap="rnd">
            <a:solidFill>
              <a:schemeClr val="bg2">
                <a:lumMod val="90000"/>
              </a:schemeClr>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5" name="Picture 14">
            <a:extLst>
              <a:ext uri="{FF2B5EF4-FFF2-40B4-BE49-F238E27FC236}">
                <a16:creationId xmlns:a16="http://schemas.microsoft.com/office/drawing/2014/main" id="{E2628932-27F6-4335-AB4A-A00AC5E3B96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065177" y="134553"/>
            <a:ext cx="1905000" cy="1905000"/>
          </a:xfrm>
          <a:prstGeom prst="ellipse">
            <a:avLst/>
          </a:prstGeom>
          <a:ln w="63500" cap="rnd">
            <a:solidFill>
              <a:schemeClr val="bg2">
                <a:lumMod val="90000"/>
              </a:schemeClr>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7" name="Picture 16">
            <a:extLst>
              <a:ext uri="{FF2B5EF4-FFF2-40B4-BE49-F238E27FC236}">
                <a16:creationId xmlns:a16="http://schemas.microsoft.com/office/drawing/2014/main" id="{F5EC1FFF-07AC-494E-9A02-C0489947A58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045444" y="94974"/>
            <a:ext cx="1905000" cy="1905000"/>
          </a:xfrm>
          <a:prstGeom prst="ellipse">
            <a:avLst/>
          </a:prstGeom>
          <a:ln w="63500" cap="rnd">
            <a:solidFill>
              <a:schemeClr val="tx2">
                <a:lumMod val="20000"/>
                <a:lumOff val="80000"/>
              </a:schemeClr>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19" name="Picture 18">
            <a:extLst>
              <a:ext uri="{FF2B5EF4-FFF2-40B4-BE49-F238E27FC236}">
                <a16:creationId xmlns:a16="http://schemas.microsoft.com/office/drawing/2014/main" id="{7457FA43-3519-4CB1-A6EE-E7F50F817BB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61650" y="2401373"/>
            <a:ext cx="1905000" cy="1905000"/>
          </a:xfrm>
          <a:prstGeom prst="ellipse">
            <a:avLst/>
          </a:prstGeom>
          <a:ln w="63500" cap="rnd">
            <a:solidFill>
              <a:schemeClr val="tx2">
                <a:lumMod val="20000"/>
                <a:lumOff val="80000"/>
              </a:schemeClr>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21" name="Picture 20">
            <a:extLst>
              <a:ext uri="{FF2B5EF4-FFF2-40B4-BE49-F238E27FC236}">
                <a16:creationId xmlns:a16="http://schemas.microsoft.com/office/drawing/2014/main" id="{7CBF73BC-8C9F-4596-9143-6D5275DDB245}"/>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4968397" y="2399470"/>
            <a:ext cx="1905000" cy="1905000"/>
          </a:xfrm>
          <a:prstGeom prst="ellipse">
            <a:avLst/>
          </a:prstGeom>
          <a:ln w="63500" cap="rnd">
            <a:solidFill>
              <a:schemeClr val="tx2">
                <a:lumMod val="20000"/>
                <a:lumOff val="80000"/>
              </a:schemeClr>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23" name="Picture 22">
            <a:extLst>
              <a:ext uri="{FF2B5EF4-FFF2-40B4-BE49-F238E27FC236}">
                <a16:creationId xmlns:a16="http://schemas.microsoft.com/office/drawing/2014/main" id="{A2A7B440-0DB6-41F4-9126-31FF27978DDA}"/>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001999" y="2479991"/>
            <a:ext cx="1905000" cy="1905000"/>
          </a:xfrm>
          <a:prstGeom prst="ellipse">
            <a:avLst/>
          </a:prstGeom>
          <a:ln w="63500" cap="rnd">
            <a:solidFill>
              <a:schemeClr val="tx2">
                <a:lumMod val="20000"/>
                <a:lumOff val="80000"/>
              </a:schemeClr>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25" name="Picture 24">
            <a:extLst>
              <a:ext uri="{FF2B5EF4-FFF2-40B4-BE49-F238E27FC236}">
                <a16:creationId xmlns:a16="http://schemas.microsoft.com/office/drawing/2014/main" id="{0C75B321-9B68-41FC-8C0B-DD219DF48E7C}"/>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98323" y="4831047"/>
            <a:ext cx="1905000" cy="1905000"/>
          </a:xfrm>
          <a:prstGeom prst="ellipse">
            <a:avLst/>
          </a:prstGeom>
          <a:ln w="63500" cap="rnd">
            <a:solidFill>
              <a:schemeClr val="tx2">
                <a:lumMod val="20000"/>
                <a:lumOff val="80000"/>
              </a:schemeClr>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27" name="Picture 26">
            <a:extLst>
              <a:ext uri="{FF2B5EF4-FFF2-40B4-BE49-F238E27FC236}">
                <a16:creationId xmlns:a16="http://schemas.microsoft.com/office/drawing/2014/main" id="{848962D4-9CA6-468F-9494-CF98C5EA7F29}"/>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2123724" y="4846221"/>
            <a:ext cx="1905000" cy="1905000"/>
          </a:xfrm>
          <a:prstGeom prst="ellipse">
            <a:avLst/>
          </a:prstGeom>
          <a:ln w="63500" cap="rnd">
            <a:solidFill>
              <a:schemeClr val="tx2">
                <a:lumMod val="20000"/>
                <a:lumOff val="80000"/>
              </a:schemeClr>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29" name="Picture 28">
            <a:extLst>
              <a:ext uri="{FF2B5EF4-FFF2-40B4-BE49-F238E27FC236}">
                <a16:creationId xmlns:a16="http://schemas.microsoft.com/office/drawing/2014/main" id="{E149CC8F-C3A2-46ED-BAA7-CB7516E657F8}"/>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4149125" y="4865008"/>
            <a:ext cx="1905000" cy="1905000"/>
          </a:xfrm>
          <a:prstGeom prst="ellipse">
            <a:avLst/>
          </a:prstGeom>
          <a:ln w="63500" cap="rnd">
            <a:solidFill>
              <a:schemeClr val="tx2">
                <a:lumMod val="20000"/>
                <a:lumOff val="80000"/>
              </a:schemeClr>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31" name="Picture 30">
            <a:extLst>
              <a:ext uri="{FF2B5EF4-FFF2-40B4-BE49-F238E27FC236}">
                <a16:creationId xmlns:a16="http://schemas.microsoft.com/office/drawing/2014/main" id="{7830F72E-A0D4-4DE9-A624-8BD8FFFC210C}"/>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6165465" y="4846221"/>
            <a:ext cx="1905000" cy="1905000"/>
          </a:xfrm>
          <a:prstGeom prst="ellipse">
            <a:avLst/>
          </a:prstGeom>
          <a:ln w="63500" cap="rnd">
            <a:solidFill>
              <a:schemeClr val="tx2">
                <a:lumMod val="20000"/>
                <a:lumOff val="80000"/>
              </a:schemeClr>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33" name="Picture 32">
            <a:extLst>
              <a:ext uri="{FF2B5EF4-FFF2-40B4-BE49-F238E27FC236}">
                <a16:creationId xmlns:a16="http://schemas.microsoft.com/office/drawing/2014/main" id="{06A62521-9878-4E92-B9AB-9954D1FCB89D}"/>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8181805" y="4865008"/>
            <a:ext cx="1905000" cy="1905000"/>
          </a:xfrm>
          <a:prstGeom prst="ellipse">
            <a:avLst/>
          </a:prstGeom>
          <a:ln w="63500" cap="rnd">
            <a:solidFill>
              <a:schemeClr val="tx2">
                <a:lumMod val="20000"/>
                <a:lumOff val="80000"/>
              </a:schemeClr>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35" name="Picture 34">
            <a:extLst>
              <a:ext uri="{FF2B5EF4-FFF2-40B4-BE49-F238E27FC236}">
                <a16:creationId xmlns:a16="http://schemas.microsoft.com/office/drawing/2014/main" id="{3E880A44-C9C4-4A10-9EE1-88889557251E}"/>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10207207" y="4846221"/>
            <a:ext cx="1905000" cy="1905000"/>
          </a:xfrm>
          <a:prstGeom prst="ellipse">
            <a:avLst/>
          </a:prstGeom>
          <a:ln w="63500" cap="rnd">
            <a:solidFill>
              <a:schemeClr val="tx2">
                <a:lumMod val="20000"/>
                <a:lumOff val="80000"/>
              </a:schemeClr>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
        <p:nvSpPr>
          <p:cNvPr id="3" name="Rectangle 2">
            <a:extLst>
              <a:ext uri="{FF2B5EF4-FFF2-40B4-BE49-F238E27FC236}">
                <a16:creationId xmlns:a16="http://schemas.microsoft.com/office/drawing/2014/main" id="{11ACB9A6-64F2-45ED-8E9F-5C86A916BDF9}"/>
              </a:ext>
            </a:extLst>
          </p:cNvPr>
          <p:cNvSpPr/>
          <p:nvPr/>
        </p:nvSpPr>
        <p:spPr>
          <a:xfrm>
            <a:off x="7019711" y="2607280"/>
            <a:ext cx="2835974" cy="1384995"/>
          </a:xfrm>
          <a:prstGeom prst="rect">
            <a:avLst/>
          </a:prstGeom>
        </p:spPr>
        <p:txBody>
          <a:bodyPr wrap="square">
            <a:spAutoFit/>
          </a:bodyPr>
          <a:lstStyle/>
          <a:p>
            <a:pPr algn="ctr"/>
            <a:r>
              <a:rPr lang="en-AU" sz="1400" dirty="0">
                <a:solidFill>
                  <a:srgbClr val="333333"/>
                </a:solidFill>
              </a:rPr>
              <a:t>The Students from Cert II </a:t>
            </a:r>
          </a:p>
          <a:p>
            <a:pPr algn="ctr"/>
            <a:r>
              <a:rPr lang="en-AU" sz="1400" dirty="0">
                <a:solidFill>
                  <a:srgbClr val="333333"/>
                </a:solidFill>
              </a:rPr>
              <a:t>did presentations of their cultures</a:t>
            </a:r>
          </a:p>
          <a:p>
            <a:pPr algn="ctr"/>
            <a:r>
              <a:rPr lang="en-AU" sz="1400" dirty="0">
                <a:solidFill>
                  <a:srgbClr val="333333"/>
                </a:solidFill>
              </a:rPr>
              <a:t> to everyone present and it was</a:t>
            </a:r>
          </a:p>
          <a:p>
            <a:pPr algn="ctr"/>
            <a:r>
              <a:rPr lang="en-AU" sz="1400" dirty="0">
                <a:solidFill>
                  <a:srgbClr val="333333"/>
                </a:solidFill>
              </a:rPr>
              <a:t> fantastic to see them tell stories </a:t>
            </a:r>
          </a:p>
          <a:p>
            <a:pPr algn="ctr"/>
            <a:r>
              <a:rPr lang="en-AU" sz="1400" dirty="0">
                <a:solidFill>
                  <a:srgbClr val="333333"/>
                </a:solidFill>
              </a:rPr>
              <a:t>confidently and with a passion</a:t>
            </a:r>
          </a:p>
          <a:p>
            <a:pPr algn="ctr"/>
            <a:r>
              <a:rPr lang="en-AU" sz="1400" dirty="0">
                <a:solidFill>
                  <a:srgbClr val="333333"/>
                </a:solidFill>
              </a:rPr>
              <a:t> about their cultural heritage.</a:t>
            </a:r>
            <a:endParaRPr lang="en-AU" sz="1400" dirty="0"/>
          </a:p>
        </p:txBody>
      </p:sp>
    </p:spTree>
    <p:extLst>
      <p:ext uri="{BB962C8B-B14F-4D97-AF65-F5344CB8AC3E}">
        <p14:creationId xmlns:p14="http://schemas.microsoft.com/office/powerpoint/2010/main" val="1730738663"/>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122" name="Picture 4121">
            <a:extLst>
              <a:ext uri="{FF2B5EF4-FFF2-40B4-BE49-F238E27FC236}">
                <a16:creationId xmlns:a16="http://schemas.microsoft.com/office/drawing/2014/main" id="{306387CA-02BF-4AED-BA59-F82946BD052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50044">
            <a:off x="10338334" y="2290848"/>
            <a:ext cx="1804076" cy="240543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4110" name="Picture 4109">
            <a:extLst>
              <a:ext uri="{FF2B5EF4-FFF2-40B4-BE49-F238E27FC236}">
                <a16:creationId xmlns:a16="http://schemas.microsoft.com/office/drawing/2014/main" id="{21A96A6F-632E-4F88-A716-DEC6B75B8E3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97069" y="-21024"/>
            <a:ext cx="1875172" cy="2500229"/>
          </a:xfrm>
          <a:prstGeom prst="ellipse">
            <a:avLst/>
          </a:prstGeom>
          <a:ln>
            <a:noFill/>
          </a:ln>
          <a:effectLst>
            <a:softEdge rad="112500"/>
          </a:effectLst>
        </p:spPr>
      </p:pic>
      <p:pic>
        <p:nvPicPr>
          <p:cNvPr id="4118" name="Picture 4117">
            <a:extLst>
              <a:ext uri="{FF2B5EF4-FFF2-40B4-BE49-F238E27FC236}">
                <a16:creationId xmlns:a16="http://schemas.microsoft.com/office/drawing/2014/main" id="{2A866C61-A097-4FFB-9968-79B9948DE06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23687" y="29535"/>
            <a:ext cx="1731997" cy="2309328"/>
          </a:xfrm>
          <a:prstGeom prst="ellipse">
            <a:avLst/>
          </a:prstGeom>
          <a:ln>
            <a:noFill/>
          </a:ln>
          <a:effectLst>
            <a:softEdge rad="112500"/>
          </a:effectLst>
        </p:spPr>
      </p:pic>
      <p:pic>
        <p:nvPicPr>
          <p:cNvPr id="4120" name="Picture 4119">
            <a:extLst>
              <a:ext uri="{FF2B5EF4-FFF2-40B4-BE49-F238E27FC236}">
                <a16:creationId xmlns:a16="http://schemas.microsoft.com/office/drawing/2014/main" id="{D09B4172-824E-48A8-A56D-33DA7D1D08B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75680" y="167558"/>
            <a:ext cx="2339455" cy="175459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grpSp>
        <p:nvGrpSpPr>
          <p:cNvPr id="2" name="Group 2">
            <a:extLst>
              <a:ext uri="{FF2B5EF4-FFF2-40B4-BE49-F238E27FC236}">
                <a16:creationId xmlns:a16="http://schemas.microsoft.com/office/drawing/2014/main" id="{B9CFAB64-396F-4DAA-8E42-D92077A4CE54}"/>
              </a:ext>
            </a:extLst>
          </p:cNvPr>
          <p:cNvGrpSpPr>
            <a:grpSpLocks/>
          </p:cNvGrpSpPr>
          <p:nvPr/>
        </p:nvGrpSpPr>
        <p:grpSpPr bwMode="auto">
          <a:xfrm>
            <a:off x="1714148" y="1822311"/>
            <a:ext cx="8989012" cy="4870319"/>
            <a:chOff x="106683780" y="105051075"/>
            <a:chExt cx="6978245" cy="5087339"/>
          </a:xfrm>
        </p:grpSpPr>
        <p:pic>
          <p:nvPicPr>
            <p:cNvPr id="4100" name="Picture 4" descr="supportcommunity2">
              <a:extLst>
                <a:ext uri="{FF2B5EF4-FFF2-40B4-BE49-F238E27FC236}">
                  <a16:creationId xmlns:a16="http://schemas.microsoft.com/office/drawing/2014/main" id="{A9D1E6E1-F6A5-4360-ACE9-B6228B68599F}"/>
                </a:ext>
              </a:extLst>
            </p:cNvPr>
            <p:cNvPicPr>
              <a:picLocks noChangeAspect="1" noChangeArrowheads="1"/>
            </p:cNvPicPr>
            <p:nvPr/>
          </p:nvPicPr>
          <p:blipFill>
            <a:blip r:embed="rId6">
              <a:lum bright="-30000" contrast="-30000"/>
              <a:extLst>
                <a:ext uri="{28A0092B-C50C-407E-A947-70E740481C1C}">
                  <a14:useLocalDpi xmlns:a14="http://schemas.microsoft.com/office/drawing/2010/main" val="0"/>
                </a:ext>
              </a:extLst>
            </a:blip>
            <a:srcRect/>
            <a:stretch>
              <a:fillRect/>
            </a:stretch>
          </p:blipFill>
          <p:spPr bwMode="auto">
            <a:xfrm>
              <a:off x="110113169" y="108148261"/>
              <a:ext cx="2027833" cy="335290"/>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4101" name="Picture 5" descr="sudburylittlepeople">
              <a:extLst>
                <a:ext uri="{FF2B5EF4-FFF2-40B4-BE49-F238E27FC236}">
                  <a16:creationId xmlns:a16="http://schemas.microsoft.com/office/drawing/2014/main" id="{4E765B8B-6917-46D5-AC18-697CFFBB1FAF}"/>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12602097" y="108172506"/>
              <a:ext cx="728946" cy="296297"/>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4102" name="Picture 6" descr="sudburylogotext4">
              <a:extLst>
                <a:ext uri="{FF2B5EF4-FFF2-40B4-BE49-F238E27FC236}">
                  <a16:creationId xmlns:a16="http://schemas.microsoft.com/office/drawing/2014/main" id="{2630EEA9-0950-4647-ABAC-3BE05C415560}"/>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9955364" y="107586459"/>
              <a:ext cx="3233033" cy="550521"/>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3" name="Text Box 7">
              <a:extLst>
                <a:ext uri="{FF2B5EF4-FFF2-40B4-BE49-F238E27FC236}">
                  <a16:creationId xmlns:a16="http://schemas.microsoft.com/office/drawing/2014/main" id="{733546B0-3E6A-4D10-BA7A-DDC6281D80C2}"/>
                </a:ext>
              </a:extLst>
            </p:cNvPr>
            <p:cNvSpPr txBox="1">
              <a:spLocks noChangeArrowheads="1"/>
            </p:cNvSpPr>
            <p:nvPr/>
          </p:nvSpPr>
          <p:spPr bwMode="auto">
            <a:xfrm rot="21181658">
              <a:off x="111353555" y="109837471"/>
              <a:ext cx="2109032" cy="21172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AU" altLang="en-US" sz="1200" b="1" i="0" u="none" strike="noStrike" cap="none" normalizeH="0" baseline="0" dirty="0">
                  <a:ln>
                    <a:noFill/>
                  </a:ln>
                  <a:solidFill>
                    <a:srgbClr val="000099"/>
                  </a:solidFill>
                  <a:effectLst/>
                  <a:latin typeface="Calibri" panose="020F0502020204030204" pitchFamily="34" charset="0"/>
                </a:rPr>
                <a:t>30 Chesterfield Rd Mirrabooka</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4" name="Text Box 8">
              <a:extLst>
                <a:ext uri="{FF2B5EF4-FFF2-40B4-BE49-F238E27FC236}">
                  <a16:creationId xmlns:a16="http://schemas.microsoft.com/office/drawing/2014/main" id="{E38EFB96-A1C5-4637-ADA0-224A0510D4B6}"/>
                </a:ext>
              </a:extLst>
            </p:cNvPr>
            <p:cNvSpPr txBox="1">
              <a:spLocks noChangeArrowheads="1"/>
            </p:cNvSpPr>
            <p:nvPr/>
          </p:nvSpPr>
          <p:spPr bwMode="auto">
            <a:xfrm rot="21021789">
              <a:off x="110334986" y="109657576"/>
              <a:ext cx="2885176" cy="30923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AU" altLang="en-US" sz="1400" b="1" i="0" u="none" strike="noStrike" cap="none" normalizeH="0" baseline="0" dirty="0">
                  <a:ln>
                    <a:noFill/>
                  </a:ln>
                  <a:solidFill>
                    <a:srgbClr val="000099"/>
                  </a:solidFill>
                  <a:effectLst/>
                  <a:latin typeface="Calibri" panose="020F0502020204030204" pitchFamily="34" charset="0"/>
                </a:rPr>
                <a:t>Email: admin@sudburyhouse.org.au</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5" name="WordArt 9">
              <a:extLst>
                <a:ext uri="{FF2B5EF4-FFF2-40B4-BE49-F238E27FC236}">
                  <a16:creationId xmlns:a16="http://schemas.microsoft.com/office/drawing/2014/main" id="{D157A49A-77DF-44AB-AA09-5087E5E6BAD5}"/>
                </a:ext>
              </a:extLst>
            </p:cNvPr>
            <p:cNvSpPr>
              <a:spLocks noChangeArrowheads="1" noChangeShapeType="1" noTextEdit="1"/>
            </p:cNvSpPr>
            <p:nvPr/>
          </p:nvSpPr>
          <p:spPr bwMode="auto">
            <a:xfrm rot="21026063">
              <a:off x="109955364" y="109315333"/>
              <a:ext cx="3352800" cy="342245"/>
            </a:xfrm>
            <a:prstGeom prst="rect">
              <a:avLst/>
            </a:prstGeom>
          </p:spPr>
          <p:txBody>
            <a:bodyPr wrap="none" fromWordArt="1">
              <a:prstTxWarp prst="textPlain">
                <a:avLst>
                  <a:gd name="adj" fmla="val 50000"/>
                </a:avLst>
              </a:prstTxWarp>
            </a:bodyPr>
            <a:lstStyle/>
            <a:p>
              <a:pPr algn="ctr" rtl="0">
                <a:buNone/>
              </a:pPr>
              <a:r>
                <a:rPr lang="en-AU" sz="2400" b="1" kern="10" spc="0" dirty="0">
                  <a:ln w="6350" algn="ctr">
                    <a:solidFill>
                      <a:srgbClr val="0033CC">
                        <a:alpha val="60001"/>
                      </a:srgbClr>
                    </a:solidFill>
                    <a:round/>
                    <a:headEnd/>
                    <a:tailEnd/>
                  </a:ln>
                  <a:solidFill>
                    <a:srgbClr val="FFFFFF"/>
                  </a:solidFill>
                  <a:effectLst>
                    <a:outerShdw dist="29783" dir="1514402" algn="ctr" rotWithShape="0">
                      <a:srgbClr val="000000">
                        <a:alpha val="50000"/>
                      </a:srgbClr>
                    </a:outerShdw>
                  </a:effectLst>
                  <a:latin typeface="Comic Sans MS" panose="030F0702030302020204" pitchFamily="66" charset="0"/>
                </a:rPr>
                <a:t>Family Place Community</a:t>
              </a:r>
            </a:p>
          </p:txBody>
        </p:sp>
        <p:pic>
          <p:nvPicPr>
            <p:cNvPr id="4106" name="Picture 10">
              <a:extLst>
                <a:ext uri="{FF2B5EF4-FFF2-40B4-BE49-F238E27FC236}">
                  <a16:creationId xmlns:a16="http://schemas.microsoft.com/office/drawing/2014/main" id="{263C9A58-A5E4-470A-B480-E8594BCCFB3C}"/>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rot="21076893">
              <a:off x="111516963" y="105138287"/>
              <a:ext cx="1248080" cy="689621"/>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alpha val="60001"/>
                    </a:srgbClr>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6" name="Text Box 11">
              <a:extLst>
                <a:ext uri="{FF2B5EF4-FFF2-40B4-BE49-F238E27FC236}">
                  <a16:creationId xmlns:a16="http://schemas.microsoft.com/office/drawing/2014/main" id="{315D986A-EDEB-4D57-8C1C-7DB85F7FB828}"/>
                </a:ext>
              </a:extLst>
            </p:cNvPr>
            <p:cNvSpPr txBox="1">
              <a:spLocks noChangeArrowheads="1"/>
            </p:cNvSpPr>
            <p:nvPr/>
          </p:nvSpPr>
          <p:spPr bwMode="auto">
            <a:xfrm>
              <a:off x="109946632" y="108553463"/>
              <a:ext cx="1554397" cy="657230"/>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alpha val="60001"/>
                    </a:srgbClr>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AU" altLang="en-US" sz="1800" b="1" i="0" u="none" strike="noStrike" cap="none" normalizeH="0" baseline="0" dirty="0">
                  <a:ln>
                    <a:noFill/>
                  </a:ln>
                  <a:solidFill>
                    <a:srgbClr val="000099"/>
                  </a:solidFill>
                  <a:effectLst/>
                  <a:latin typeface="Arial Rounded MT Bold" panose="020F0704030504030204" pitchFamily="34" charset="0"/>
                </a:rPr>
                <a:t>Call </a:t>
              </a:r>
              <a:br>
                <a:rPr kumimoji="0" lang="en-AU" altLang="en-US" sz="1800" b="1" i="0" u="none" strike="noStrike" cap="none" normalizeH="0" baseline="0" dirty="0">
                  <a:ln>
                    <a:noFill/>
                  </a:ln>
                  <a:solidFill>
                    <a:srgbClr val="000099"/>
                  </a:solidFill>
                  <a:effectLst/>
                  <a:latin typeface="Arial Rounded MT Bold" panose="020F0704030504030204" pitchFamily="34" charset="0"/>
                </a:rPr>
              </a:br>
              <a:r>
                <a:rPr kumimoji="0" lang="en-AU" altLang="en-US" sz="1800" b="1" i="0" u="none" strike="noStrike" cap="none" normalizeH="0" baseline="0" dirty="0">
                  <a:ln>
                    <a:noFill/>
                  </a:ln>
                  <a:solidFill>
                    <a:srgbClr val="000099"/>
                  </a:solidFill>
                  <a:effectLst/>
                  <a:latin typeface="Arial Rounded MT Bold" panose="020F0704030504030204" pitchFamily="34" charset="0"/>
                </a:rPr>
                <a:t>9344 8011</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7" name="WordArt 12">
              <a:extLst>
                <a:ext uri="{FF2B5EF4-FFF2-40B4-BE49-F238E27FC236}">
                  <a16:creationId xmlns:a16="http://schemas.microsoft.com/office/drawing/2014/main" id="{B21E92FA-9479-43DA-AF53-2B92DBE59780}"/>
                </a:ext>
              </a:extLst>
            </p:cNvPr>
            <p:cNvSpPr>
              <a:spLocks noChangeArrowheads="1" noChangeShapeType="1" noTextEdit="1"/>
            </p:cNvSpPr>
            <p:nvPr/>
          </p:nvSpPr>
          <p:spPr bwMode="auto">
            <a:xfrm>
              <a:off x="109906911" y="105063384"/>
              <a:ext cx="691638" cy="1404566"/>
            </a:xfrm>
            <a:prstGeom prst="rect">
              <a:avLst/>
            </a:prstGeom>
          </p:spPr>
          <p:txBody>
            <a:bodyPr wrap="none" fromWordArt="1">
              <a:prstTxWarp prst="textPlain">
                <a:avLst>
                  <a:gd name="adj" fmla="val 50000"/>
                </a:avLst>
              </a:prstTxWarp>
            </a:bodyPr>
            <a:lstStyle/>
            <a:p>
              <a:pPr algn="ctr" rtl="0">
                <a:buNone/>
              </a:pPr>
              <a:r>
                <a:rPr lang="en-AU" sz="3600" b="1" kern="10" spc="0" dirty="0">
                  <a:ln w="6350" algn="ctr">
                    <a:solidFill>
                      <a:srgbClr val="D8D8D8"/>
                    </a:solidFill>
                    <a:round/>
                    <a:headEnd/>
                    <a:tailEnd/>
                  </a:ln>
                  <a:solidFill>
                    <a:srgbClr val="FF6600"/>
                  </a:solidFill>
                  <a:effectLst>
                    <a:outerShdw dist="29783" dir="1514402" algn="ctr" rotWithShape="0">
                      <a:srgbClr val="000000">
                        <a:alpha val="50000"/>
                      </a:srgbClr>
                    </a:outerShdw>
                  </a:effectLst>
                  <a:latin typeface="Comic Sans MS" panose="030F0702030302020204" pitchFamily="66" charset="0"/>
                </a:rPr>
                <a:t>H</a:t>
              </a:r>
            </a:p>
          </p:txBody>
        </p:sp>
        <p:sp>
          <p:nvSpPr>
            <p:cNvPr id="8" name="WordArt 13">
              <a:extLst>
                <a:ext uri="{FF2B5EF4-FFF2-40B4-BE49-F238E27FC236}">
                  <a16:creationId xmlns:a16="http://schemas.microsoft.com/office/drawing/2014/main" id="{FB66E868-7D96-422D-BB9A-6F2855291CA7}"/>
                </a:ext>
              </a:extLst>
            </p:cNvPr>
            <p:cNvSpPr>
              <a:spLocks noChangeArrowheads="1" noChangeShapeType="1" noTextEdit="1"/>
            </p:cNvSpPr>
            <p:nvPr/>
          </p:nvSpPr>
          <p:spPr bwMode="auto">
            <a:xfrm>
              <a:off x="110889164" y="105483100"/>
              <a:ext cx="464390" cy="687325"/>
            </a:xfrm>
            <a:prstGeom prst="rect">
              <a:avLst/>
            </a:prstGeom>
          </p:spPr>
          <p:txBody>
            <a:bodyPr wrap="none" fromWordArt="1">
              <a:prstTxWarp prst="textPlain">
                <a:avLst>
                  <a:gd name="adj" fmla="val 50000"/>
                </a:avLst>
              </a:prstTxWarp>
            </a:bodyPr>
            <a:lstStyle/>
            <a:p>
              <a:pPr algn="ctr" rtl="0">
                <a:buNone/>
              </a:pPr>
              <a:r>
                <a:rPr lang="en-AU" sz="3600" b="1" kern="10" spc="0" dirty="0">
                  <a:ln w="6350" algn="ctr">
                    <a:solidFill>
                      <a:srgbClr val="D8D8D8"/>
                    </a:solidFill>
                    <a:round/>
                    <a:headEnd/>
                    <a:tailEnd/>
                  </a:ln>
                  <a:solidFill>
                    <a:srgbClr val="FF6600"/>
                  </a:solidFill>
                  <a:effectLst>
                    <a:outerShdw dist="29783" dir="1514402" algn="ctr" rotWithShape="0">
                      <a:srgbClr val="000000">
                        <a:alpha val="50000"/>
                      </a:srgbClr>
                    </a:outerShdw>
                  </a:effectLst>
                  <a:latin typeface="Arial Black" panose="020B0A04020102020204" pitchFamily="34" charset="0"/>
                </a:rPr>
                <a:t>n</a:t>
              </a:r>
            </a:p>
          </p:txBody>
        </p:sp>
        <p:sp>
          <p:nvSpPr>
            <p:cNvPr id="9" name="WordArt 14">
              <a:extLst>
                <a:ext uri="{FF2B5EF4-FFF2-40B4-BE49-F238E27FC236}">
                  <a16:creationId xmlns:a16="http://schemas.microsoft.com/office/drawing/2014/main" id="{E913B546-B3C3-4BD1-B146-DAF52698972E}"/>
                </a:ext>
              </a:extLst>
            </p:cNvPr>
            <p:cNvSpPr>
              <a:spLocks noChangeArrowheads="1" noChangeShapeType="1" noTextEdit="1"/>
            </p:cNvSpPr>
            <p:nvPr/>
          </p:nvSpPr>
          <p:spPr bwMode="auto">
            <a:xfrm>
              <a:off x="110522430" y="105227757"/>
              <a:ext cx="444037" cy="780437"/>
            </a:xfrm>
            <a:prstGeom prst="rect">
              <a:avLst/>
            </a:prstGeom>
          </p:spPr>
          <p:txBody>
            <a:bodyPr wrap="none" fromWordArt="1">
              <a:prstTxWarp prst="textPlain">
                <a:avLst>
                  <a:gd name="adj" fmla="val 50000"/>
                </a:avLst>
              </a:prstTxWarp>
            </a:bodyPr>
            <a:lstStyle/>
            <a:p>
              <a:pPr algn="ctr" rtl="0">
                <a:buNone/>
              </a:pPr>
              <a:r>
                <a:rPr lang="en-AU" sz="3600" b="1" kern="10" spc="0" dirty="0">
                  <a:ln w="6350" algn="ctr">
                    <a:solidFill>
                      <a:srgbClr val="D8D8D8"/>
                    </a:solidFill>
                    <a:round/>
                    <a:headEnd/>
                    <a:tailEnd/>
                  </a:ln>
                  <a:solidFill>
                    <a:srgbClr val="FFFF00"/>
                  </a:solidFill>
                  <a:effectLst>
                    <a:outerShdw dist="29783" dir="1514402" algn="ctr" rotWithShape="0">
                      <a:srgbClr val="000000">
                        <a:alpha val="50000"/>
                      </a:srgbClr>
                    </a:outerShdw>
                  </a:effectLst>
                  <a:latin typeface="Arial Black" panose="020B0A04020102020204" pitchFamily="34" charset="0"/>
                </a:rPr>
                <a:t>a</a:t>
              </a:r>
            </a:p>
          </p:txBody>
        </p:sp>
        <p:sp>
          <p:nvSpPr>
            <p:cNvPr id="10" name="WordArt 15">
              <a:extLst>
                <a:ext uri="{FF2B5EF4-FFF2-40B4-BE49-F238E27FC236}">
                  <a16:creationId xmlns:a16="http://schemas.microsoft.com/office/drawing/2014/main" id="{B6E4A24A-4F65-4A03-849D-1C73DAA54345}"/>
                </a:ext>
              </a:extLst>
            </p:cNvPr>
            <p:cNvSpPr>
              <a:spLocks noChangeArrowheads="1" noChangeShapeType="1" noTextEdit="1"/>
            </p:cNvSpPr>
            <p:nvPr/>
          </p:nvSpPr>
          <p:spPr bwMode="auto">
            <a:xfrm>
              <a:off x="111308916" y="105581717"/>
              <a:ext cx="465402" cy="791353"/>
            </a:xfrm>
            <a:prstGeom prst="rect">
              <a:avLst/>
            </a:prstGeom>
          </p:spPr>
          <p:txBody>
            <a:bodyPr wrap="none" fromWordArt="1">
              <a:prstTxWarp prst="textPlain">
                <a:avLst>
                  <a:gd name="adj" fmla="val 50000"/>
                </a:avLst>
              </a:prstTxWarp>
            </a:bodyPr>
            <a:lstStyle/>
            <a:p>
              <a:pPr algn="ctr" rtl="0">
                <a:buNone/>
              </a:pPr>
              <a:r>
                <a:rPr lang="en-AU" sz="3600" b="1" kern="10" spc="0" dirty="0">
                  <a:ln w="6350" algn="ctr">
                    <a:solidFill>
                      <a:srgbClr val="D8D8D8"/>
                    </a:solidFill>
                    <a:round/>
                    <a:headEnd/>
                    <a:tailEnd/>
                  </a:ln>
                  <a:solidFill>
                    <a:srgbClr val="FFFF00"/>
                  </a:solidFill>
                  <a:effectLst>
                    <a:outerShdw dist="29783" dir="1514402" algn="ctr" rotWithShape="0">
                      <a:srgbClr val="000000">
                        <a:alpha val="50000"/>
                      </a:srgbClr>
                    </a:outerShdw>
                  </a:effectLst>
                  <a:latin typeface="Arial Black" panose="020B0A04020102020204" pitchFamily="34" charset="0"/>
                </a:rPr>
                <a:t>d</a:t>
              </a:r>
            </a:p>
          </p:txBody>
        </p:sp>
        <p:sp>
          <p:nvSpPr>
            <p:cNvPr id="11" name="WordArt 16">
              <a:extLst>
                <a:ext uri="{FF2B5EF4-FFF2-40B4-BE49-F238E27FC236}">
                  <a16:creationId xmlns:a16="http://schemas.microsoft.com/office/drawing/2014/main" id="{72310E33-5648-4A96-9045-24D622C5E697}"/>
                </a:ext>
              </a:extLst>
            </p:cNvPr>
            <p:cNvSpPr>
              <a:spLocks noChangeArrowheads="1" noChangeShapeType="1" noTextEdit="1"/>
            </p:cNvSpPr>
            <p:nvPr/>
          </p:nvSpPr>
          <p:spPr bwMode="auto">
            <a:xfrm>
              <a:off x="111696985" y="105934059"/>
              <a:ext cx="465402" cy="615991"/>
            </a:xfrm>
            <a:prstGeom prst="rect">
              <a:avLst/>
            </a:prstGeom>
          </p:spPr>
          <p:txBody>
            <a:bodyPr wrap="none" fromWordArt="1">
              <a:prstTxWarp prst="textPlain">
                <a:avLst>
                  <a:gd name="adj" fmla="val 50000"/>
                </a:avLst>
              </a:prstTxWarp>
            </a:bodyPr>
            <a:lstStyle/>
            <a:p>
              <a:pPr algn="ctr" rtl="0">
                <a:buNone/>
              </a:pPr>
              <a:r>
                <a:rPr lang="en-AU" sz="3600" b="1" kern="10" spc="0" dirty="0">
                  <a:ln w="6350" algn="ctr">
                    <a:solidFill>
                      <a:srgbClr val="D8D8D8"/>
                    </a:solidFill>
                    <a:round/>
                    <a:headEnd/>
                    <a:tailEnd/>
                  </a:ln>
                  <a:solidFill>
                    <a:srgbClr val="FF6600"/>
                  </a:solidFill>
                  <a:effectLst>
                    <a:outerShdw dist="29783" dir="1514402" algn="ctr" rotWithShape="0">
                      <a:srgbClr val="000000">
                        <a:alpha val="50000"/>
                      </a:srgbClr>
                    </a:outerShdw>
                  </a:effectLst>
                  <a:latin typeface="Arial Black" panose="020B0A04020102020204" pitchFamily="34" charset="0"/>
                </a:rPr>
                <a:t>s</a:t>
              </a:r>
            </a:p>
          </p:txBody>
        </p:sp>
        <p:sp>
          <p:nvSpPr>
            <p:cNvPr id="12" name="WordArt 17">
              <a:extLst>
                <a:ext uri="{FF2B5EF4-FFF2-40B4-BE49-F238E27FC236}">
                  <a16:creationId xmlns:a16="http://schemas.microsoft.com/office/drawing/2014/main" id="{910E297D-8ADB-44AA-805C-965DB3902E3D}"/>
                </a:ext>
              </a:extLst>
            </p:cNvPr>
            <p:cNvSpPr>
              <a:spLocks noChangeArrowheads="1" noChangeShapeType="1" noTextEdit="1"/>
            </p:cNvSpPr>
            <p:nvPr/>
          </p:nvSpPr>
          <p:spPr bwMode="auto">
            <a:xfrm>
              <a:off x="112949465" y="105522478"/>
              <a:ext cx="472846" cy="909585"/>
            </a:xfrm>
            <a:prstGeom prst="rect">
              <a:avLst/>
            </a:prstGeom>
          </p:spPr>
          <p:txBody>
            <a:bodyPr wrap="none" fromWordArt="1">
              <a:prstTxWarp prst="textPlain">
                <a:avLst>
                  <a:gd name="adj" fmla="val 50000"/>
                </a:avLst>
              </a:prstTxWarp>
            </a:bodyPr>
            <a:lstStyle/>
            <a:p>
              <a:pPr algn="ctr" rtl="0">
                <a:buNone/>
              </a:pPr>
              <a:r>
                <a:rPr lang="en-AU" sz="3600" b="1" kern="10" spc="0" dirty="0">
                  <a:ln w="6350" algn="ctr">
                    <a:solidFill>
                      <a:srgbClr val="D8D8D8"/>
                    </a:solidFill>
                    <a:round/>
                    <a:headEnd/>
                    <a:tailEnd/>
                  </a:ln>
                  <a:solidFill>
                    <a:srgbClr val="FF6600"/>
                  </a:solidFill>
                  <a:effectLst>
                    <a:outerShdw dist="29783" dir="1514402" algn="ctr" rotWithShape="0">
                      <a:srgbClr val="000000">
                        <a:alpha val="50000"/>
                      </a:srgbClr>
                    </a:outerShdw>
                  </a:effectLst>
                  <a:latin typeface="Arial Black" panose="020B0A04020102020204" pitchFamily="34" charset="0"/>
                </a:rPr>
                <a:t>f</a:t>
              </a:r>
            </a:p>
          </p:txBody>
        </p:sp>
        <p:sp>
          <p:nvSpPr>
            <p:cNvPr id="13" name="WordArt 18">
              <a:extLst>
                <a:ext uri="{FF2B5EF4-FFF2-40B4-BE49-F238E27FC236}">
                  <a16:creationId xmlns:a16="http://schemas.microsoft.com/office/drawing/2014/main" id="{71150F85-BF9A-4D4A-93AF-68C341852FA1}"/>
                </a:ext>
              </a:extLst>
            </p:cNvPr>
            <p:cNvSpPr>
              <a:spLocks noChangeArrowheads="1" noChangeShapeType="1" noTextEdit="1"/>
            </p:cNvSpPr>
            <p:nvPr/>
          </p:nvSpPr>
          <p:spPr bwMode="auto">
            <a:xfrm>
              <a:off x="112419322" y="105554434"/>
              <a:ext cx="530143" cy="615991"/>
            </a:xfrm>
            <a:prstGeom prst="rect">
              <a:avLst/>
            </a:prstGeom>
          </p:spPr>
          <p:txBody>
            <a:bodyPr wrap="none" fromWordArt="1">
              <a:prstTxWarp prst="textPlain">
                <a:avLst>
                  <a:gd name="adj" fmla="val 50000"/>
                </a:avLst>
              </a:prstTxWarp>
            </a:bodyPr>
            <a:lstStyle/>
            <a:p>
              <a:pPr algn="ctr" rtl="0">
                <a:buNone/>
              </a:pPr>
              <a:r>
                <a:rPr lang="en-AU" sz="3600" b="1" kern="10" spc="0" dirty="0">
                  <a:ln w="6350" algn="ctr">
                    <a:solidFill>
                      <a:srgbClr val="D8D8D8"/>
                    </a:solidFill>
                    <a:round/>
                    <a:headEnd/>
                    <a:tailEnd/>
                  </a:ln>
                  <a:solidFill>
                    <a:srgbClr val="FFFF00"/>
                  </a:solidFill>
                  <a:effectLst>
                    <a:outerShdw dist="29783" dir="1514402" algn="ctr" rotWithShape="0">
                      <a:srgbClr val="000000">
                        <a:alpha val="50000"/>
                      </a:srgbClr>
                    </a:outerShdw>
                  </a:effectLst>
                  <a:latin typeface="Arial Black" panose="020B0A04020102020204" pitchFamily="34" charset="0"/>
                </a:rPr>
                <a:t>o</a:t>
              </a:r>
            </a:p>
          </p:txBody>
        </p:sp>
        <p:sp>
          <p:nvSpPr>
            <p:cNvPr id="14" name="WordArt 19">
              <a:extLst>
                <a:ext uri="{FF2B5EF4-FFF2-40B4-BE49-F238E27FC236}">
                  <a16:creationId xmlns:a16="http://schemas.microsoft.com/office/drawing/2014/main" id="{4B658BD2-8B64-465E-8B81-FB482FB5F0A8}"/>
                </a:ext>
              </a:extLst>
            </p:cNvPr>
            <p:cNvSpPr>
              <a:spLocks noChangeArrowheads="1" noChangeShapeType="1" noTextEdit="1"/>
            </p:cNvSpPr>
            <p:nvPr/>
          </p:nvSpPr>
          <p:spPr bwMode="auto">
            <a:xfrm>
              <a:off x="110900940" y="107166745"/>
              <a:ext cx="2761085" cy="419714"/>
            </a:xfrm>
            <a:prstGeom prst="rect">
              <a:avLst/>
            </a:prstGeom>
          </p:spPr>
          <p:txBody>
            <a:bodyPr wrap="none" fromWordArt="1">
              <a:prstTxWarp prst="textPlain">
                <a:avLst>
                  <a:gd name="adj" fmla="val 50000"/>
                </a:avLst>
              </a:prstTxWarp>
            </a:bodyPr>
            <a:lstStyle/>
            <a:p>
              <a:pPr algn="ctr" rtl="0">
                <a:buNone/>
              </a:pPr>
              <a:r>
                <a:rPr lang="en-AU" sz="3600" b="1" kern="10" spc="0" dirty="0">
                  <a:ln w="17780" algn="ctr">
                    <a:solidFill>
                      <a:srgbClr val="FF6600"/>
                    </a:solidFill>
                    <a:round/>
                    <a:headEnd/>
                    <a:tailEnd/>
                  </a:ln>
                  <a:solidFill>
                    <a:srgbClr val="FFFFFF"/>
                  </a:solidFill>
                  <a:effectLst>
                    <a:outerShdw dist="26940" algn="ctr" rotWithShape="0">
                      <a:srgbClr val="A5A5A5">
                        <a:alpha val="74998"/>
                      </a:srgbClr>
                    </a:outerShdw>
                  </a:effectLst>
                  <a:latin typeface="Script MT Bold" panose="03040602040607080904" pitchFamily="66" charset="0"/>
                </a:rPr>
                <a:t>Group </a:t>
              </a:r>
            </a:p>
          </p:txBody>
        </p:sp>
        <p:sp>
          <p:nvSpPr>
            <p:cNvPr id="15" name="WordArt 20">
              <a:extLst>
                <a:ext uri="{FF2B5EF4-FFF2-40B4-BE49-F238E27FC236}">
                  <a16:creationId xmlns:a16="http://schemas.microsoft.com/office/drawing/2014/main" id="{0163707A-37B7-4A28-B8A7-16444B15A9F6}"/>
                </a:ext>
              </a:extLst>
            </p:cNvPr>
            <p:cNvSpPr>
              <a:spLocks noChangeArrowheads="1" noChangeShapeType="1" noTextEdit="1"/>
            </p:cNvSpPr>
            <p:nvPr/>
          </p:nvSpPr>
          <p:spPr bwMode="auto">
            <a:xfrm>
              <a:off x="110089671" y="106590627"/>
              <a:ext cx="616049" cy="925157"/>
            </a:xfrm>
            <a:prstGeom prst="rect">
              <a:avLst/>
            </a:prstGeom>
          </p:spPr>
          <p:txBody>
            <a:bodyPr wrap="none" fromWordArt="1">
              <a:prstTxWarp prst="textPlain">
                <a:avLst>
                  <a:gd name="adj" fmla="val 50000"/>
                </a:avLst>
              </a:prstTxWarp>
            </a:bodyPr>
            <a:lstStyle/>
            <a:p>
              <a:pPr algn="ctr" rtl="0">
                <a:buNone/>
              </a:pPr>
              <a:r>
                <a:rPr lang="en-AU" sz="3600" b="1" kern="10" spc="0" dirty="0">
                  <a:ln w="17780" algn="ctr">
                    <a:solidFill>
                      <a:srgbClr val="FFFF00"/>
                    </a:solidFill>
                    <a:round/>
                    <a:headEnd/>
                    <a:tailEnd/>
                  </a:ln>
                  <a:solidFill>
                    <a:srgbClr val="FF6600"/>
                  </a:solidFill>
                  <a:effectLst>
                    <a:outerShdw dist="26940" algn="ctr" rotWithShape="0">
                      <a:srgbClr val="A5A5A5">
                        <a:alpha val="74998"/>
                      </a:srgbClr>
                    </a:outerShdw>
                  </a:effectLst>
                  <a:latin typeface="Comic Sans MS" panose="030F0702030302020204" pitchFamily="66" charset="0"/>
                </a:rPr>
                <a:t>F</a:t>
              </a:r>
            </a:p>
          </p:txBody>
        </p:sp>
        <p:sp>
          <p:nvSpPr>
            <p:cNvPr id="16" name="WordArt 21">
              <a:extLst>
                <a:ext uri="{FF2B5EF4-FFF2-40B4-BE49-F238E27FC236}">
                  <a16:creationId xmlns:a16="http://schemas.microsoft.com/office/drawing/2014/main" id="{5AFD11C1-89EA-4041-ABDF-27A2CB15E138}"/>
                </a:ext>
              </a:extLst>
            </p:cNvPr>
            <p:cNvSpPr>
              <a:spLocks noChangeArrowheads="1" noChangeShapeType="1" noTextEdit="1"/>
            </p:cNvSpPr>
            <p:nvPr/>
          </p:nvSpPr>
          <p:spPr bwMode="auto">
            <a:xfrm>
              <a:off x="110810698" y="106508527"/>
              <a:ext cx="261757" cy="658218"/>
            </a:xfrm>
            <a:prstGeom prst="rect">
              <a:avLst/>
            </a:prstGeom>
          </p:spPr>
          <p:txBody>
            <a:bodyPr wrap="none" fromWordArt="1">
              <a:prstTxWarp prst="textPlain">
                <a:avLst>
                  <a:gd name="adj" fmla="val 50000"/>
                </a:avLst>
              </a:prstTxWarp>
            </a:bodyPr>
            <a:lstStyle/>
            <a:p>
              <a:pPr algn="ctr" rtl="0">
                <a:buNone/>
              </a:pPr>
              <a:r>
                <a:rPr lang="en-AU" sz="3600" b="1" kern="10" spc="0" dirty="0">
                  <a:ln w="17780" algn="ctr">
                    <a:solidFill>
                      <a:srgbClr val="FFFF00"/>
                    </a:solidFill>
                    <a:round/>
                    <a:headEnd/>
                    <a:tailEnd/>
                  </a:ln>
                  <a:solidFill>
                    <a:srgbClr val="FF6600"/>
                  </a:solidFill>
                  <a:effectLst>
                    <a:outerShdw dist="26940" algn="ctr" rotWithShape="0">
                      <a:srgbClr val="A5A5A5">
                        <a:alpha val="74998"/>
                      </a:srgbClr>
                    </a:outerShdw>
                  </a:effectLst>
                  <a:latin typeface="Comic Sans MS" panose="030F0702030302020204" pitchFamily="66" charset="0"/>
                </a:rPr>
                <a:t>i</a:t>
              </a:r>
            </a:p>
          </p:txBody>
        </p:sp>
        <p:sp>
          <p:nvSpPr>
            <p:cNvPr id="17" name="WordArt 22">
              <a:extLst>
                <a:ext uri="{FF2B5EF4-FFF2-40B4-BE49-F238E27FC236}">
                  <a16:creationId xmlns:a16="http://schemas.microsoft.com/office/drawing/2014/main" id="{42525DF0-D4A2-469E-ADF5-9852F78797B1}"/>
                </a:ext>
              </a:extLst>
            </p:cNvPr>
            <p:cNvSpPr>
              <a:spLocks noChangeArrowheads="1" noChangeShapeType="1" noTextEdit="1"/>
            </p:cNvSpPr>
            <p:nvPr/>
          </p:nvSpPr>
          <p:spPr bwMode="auto">
            <a:xfrm>
              <a:off x="110473741" y="106796801"/>
              <a:ext cx="402400" cy="599921"/>
            </a:xfrm>
            <a:prstGeom prst="rect">
              <a:avLst/>
            </a:prstGeom>
          </p:spPr>
          <p:txBody>
            <a:bodyPr wrap="none" fromWordArt="1">
              <a:prstTxWarp prst="textPlain">
                <a:avLst>
                  <a:gd name="adj" fmla="val 50000"/>
                </a:avLst>
              </a:prstTxWarp>
            </a:bodyPr>
            <a:lstStyle/>
            <a:p>
              <a:pPr algn="ctr" rtl="0">
                <a:buNone/>
              </a:pPr>
              <a:r>
                <a:rPr lang="en-AU" sz="3600" b="1" kern="10" spc="0" dirty="0">
                  <a:ln w="17780" algn="ctr">
                    <a:solidFill>
                      <a:srgbClr val="FF6600"/>
                    </a:solidFill>
                    <a:round/>
                    <a:headEnd/>
                    <a:tailEnd/>
                  </a:ln>
                  <a:solidFill>
                    <a:srgbClr val="FFFF00"/>
                  </a:solidFill>
                  <a:effectLst>
                    <a:outerShdw dist="26940" algn="ctr" rotWithShape="0">
                      <a:srgbClr val="A5A5A5">
                        <a:alpha val="74998"/>
                      </a:srgbClr>
                    </a:outerShdw>
                  </a:effectLst>
                  <a:latin typeface="Comic Sans MS" panose="030F0702030302020204" pitchFamily="66" charset="0"/>
                </a:rPr>
                <a:t>r</a:t>
              </a:r>
            </a:p>
          </p:txBody>
        </p:sp>
        <p:sp>
          <p:nvSpPr>
            <p:cNvPr id="18" name="WordArt 23">
              <a:extLst>
                <a:ext uri="{FF2B5EF4-FFF2-40B4-BE49-F238E27FC236}">
                  <a16:creationId xmlns:a16="http://schemas.microsoft.com/office/drawing/2014/main" id="{20C5DF1F-CF37-4D76-8EF6-1830DD12BF20}"/>
                </a:ext>
              </a:extLst>
            </p:cNvPr>
            <p:cNvSpPr>
              <a:spLocks noChangeArrowheads="1" noChangeShapeType="1" noTextEdit="1"/>
            </p:cNvSpPr>
            <p:nvPr/>
          </p:nvSpPr>
          <p:spPr bwMode="auto">
            <a:xfrm>
              <a:off x="111275369" y="106556181"/>
              <a:ext cx="377019" cy="540232"/>
            </a:xfrm>
            <a:prstGeom prst="rect">
              <a:avLst/>
            </a:prstGeom>
          </p:spPr>
          <p:txBody>
            <a:bodyPr wrap="none" fromWordArt="1">
              <a:prstTxWarp prst="textPlain">
                <a:avLst>
                  <a:gd name="adj" fmla="val 50000"/>
                </a:avLst>
              </a:prstTxWarp>
            </a:bodyPr>
            <a:lstStyle/>
            <a:p>
              <a:pPr algn="ctr" rtl="0">
                <a:buNone/>
              </a:pPr>
              <a:r>
                <a:rPr lang="en-AU" sz="3600" b="1" kern="10" spc="0" dirty="0">
                  <a:ln w="17780" algn="ctr">
                    <a:solidFill>
                      <a:srgbClr val="FFFF00"/>
                    </a:solidFill>
                    <a:round/>
                    <a:headEnd/>
                    <a:tailEnd/>
                  </a:ln>
                  <a:solidFill>
                    <a:srgbClr val="FF6600"/>
                  </a:solidFill>
                  <a:effectLst>
                    <a:outerShdw dist="26940" algn="ctr" rotWithShape="0">
                      <a:srgbClr val="A5A5A5">
                        <a:alpha val="74998"/>
                      </a:srgbClr>
                    </a:outerShdw>
                  </a:effectLst>
                  <a:latin typeface="Comic Sans MS" panose="030F0702030302020204" pitchFamily="66" charset="0"/>
                </a:rPr>
                <a:t>n</a:t>
              </a:r>
            </a:p>
          </p:txBody>
        </p:sp>
        <p:sp>
          <p:nvSpPr>
            <p:cNvPr id="19" name="WordArt 24">
              <a:extLst>
                <a:ext uri="{FF2B5EF4-FFF2-40B4-BE49-F238E27FC236}">
                  <a16:creationId xmlns:a16="http://schemas.microsoft.com/office/drawing/2014/main" id="{3A778DC7-CBCA-4960-9133-7CD4E5728D64}"/>
                </a:ext>
              </a:extLst>
            </p:cNvPr>
            <p:cNvSpPr>
              <a:spLocks noChangeArrowheads="1" noChangeShapeType="1" noTextEdit="1"/>
            </p:cNvSpPr>
            <p:nvPr/>
          </p:nvSpPr>
          <p:spPr bwMode="auto">
            <a:xfrm>
              <a:off x="111589302" y="106653893"/>
              <a:ext cx="368306" cy="525484"/>
            </a:xfrm>
            <a:prstGeom prst="rect">
              <a:avLst/>
            </a:prstGeom>
          </p:spPr>
          <p:txBody>
            <a:bodyPr wrap="none" fromWordArt="1">
              <a:prstTxWarp prst="textPlain">
                <a:avLst>
                  <a:gd name="adj" fmla="val 50000"/>
                </a:avLst>
              </a:prstTxWarp>
            </a:bodyPr>
            <a:lstStyle/>
            <a:p>
              <a:pPr algn="ctr" rtl="0">
                <a:buNone/>
              </a:pPr>
              <a:r>
                <a:rPr lang="en-AU" sz="3600" b="1" kern="10" spc="0" dirty="0">
                  <a:ln w="17780" algn="ctr">
                    <a:solidFill>
                      <a:srgbClr val="FF6600"/>
                    </a:solidFill>
                    <a:round/>
                    <a:headEnd/>
                    <a:tailEnd/>
                  </a:ln>
                  <a:solidFill>
                    <a:srgbClr val="FFFF00"/>
                  </a:solidFill>
                  <a:effectLst>
                    <a:outerShdw dist="26940" algn="ctr" rotWithShape="0">
                      <a:srgbClr val="A5A5A5">
                        <a:alpha val="74998"/>
                      </a:srgbClr>
                    </a:outerShdw>
                  </a:effectLst>
                  <a:latin typeface="Comic Sans MS" panose="030F0702030302020204" pitchFamily="66" charset="0"/>
                </a:rPr>
                <a:t>d</a:t>
              </a:r>
            </a:p>
          </p:txBody>
        </p:sp>
        <p:sp>
          <p:nvSpPr>
            <p:cNvPr id="20" name="WordArt 25">
              <a:extLst>
                <a:ext uri="{FF2B5EF4-FFF2-40B4-BE49-F238E27FC236}">
                  <a16:creationId xmlns:a16="http://schemas.microsoft.com/office/drawing/2014/main" id="{1147A870-204E-4B82-B6B0-68AB1BC17EB5}"/>
                </a:ext>
              </a:extLst>
            </p:cNvPr>
            <p:cNvSpPr>
              <a:spLocks noChangeArrowheads="1" noChangeShapeType="1" noTextEdit="1"/>
            </p:cNvSpPr>
            <p:nvPr/>
          </p:nvSpPr>
          <p:spPr bwMode="auto">
            <a:xfrm>
              <a:off x="110980172" y="106472640"/>
              <a:ext cx="380255" cy="525484"/>
            </a:xfrm>
            <a:prstGeom prst="rect">
              <a:avLst/>
            </a:prstGeom>
          </p:spPr>
          <p:txBody>
            <a:bodyPr wrap="none" fromWordArt="1">
              <a:prstTxWarp prst="textPlain">
                <a:avLst>
                  <a:gd name="adj" fmla="val 50000"/>
                </a:avLst>
              </a:prstTxWarp>
            </a:bodyPr>
            <a:lstStyle/>
            <a:p>
              <a:pPr algn="ctr" rtl="0">
                <a:buNone/>
              </a:pPr>
              <a:r>
                <a:rPr lang="en-AU" sz="3600" b="1" kern="10" spc="0" dirty="0">
                  <a:ln w="17780" algn="ctr">
                    <a:solidFill>
                      <a:srgbClr val="FF6600"/>
                    </a:solidFill>
                    <a:round/>
                    <a:headEnd/>
                    <a:tailEnd/>
                  </a:ln>
                  <a:solidFill>
                    <a:srgbClr val="FFFF00"/>
                  </a:solidFill>
                  <a:effectLst>
                    <a:outerShdw dist="26940" algn="ctr" rotWithShape="0">
                      <a:srgbClr val="A5A5A5">
                        <a:alpha val="74998"/>
                      </a:srgbClr>
                    </a:outerShdw>
                  </a:effectLst>
                  <a:latin typeface="Comic Sans MS" panose="030F0702030302020204" pitchFamily="66" charset="0"/>
                </a:rPr>
                <a:t>e</a:t>
              </a:r>
            </a:p>
          </p:txBody>
        </p:sp>
        <p:sp>
          <p:nvSpPr>
            <p:cNvPr id="21" name="WordArt 26">
              <a:extLst>
                <a:ext uri="{FF2B5EF4-FFF2-40B4-BE49-F238E27FC236}">
                  <a16:creationId xmlns:a16="http://schemas.microsoft.com/office/drawing/2014/main" id="{5929A8F9-742E-4721-B929-8114F61241B6}"/>
                </a:ext>
              </a:extLst>
            </p:cNvPr>
            <p:cNvSpPr>
              <a:spLocks noChangeArrowheads="1" noChangeShapeType="1" noTextEdit="1"/>
            </p:cNvSpPr>
            <p:nvPr/>
          </p:nvSpPr>
          <p:spPr bwMode="auto">
            <a:xfrm>
              <a:off x="111843464" y="106796801"/>
              <a:ext cx="354220" cy="436993"/>
            </a:xfrm>
            <a:prstGeom prst="rect">
              <a:avLst/>
            </a:prstGeom>
          </p:spPr>
          <p:txBody>
            <a:bodyPr wrap="none" fromWordArt="1">
              <a:prstTxWarp prst="textPlain">
                <a:avLst>
                  <a:gd name="adj" fmla="val 50000"/>
                </a:avLst>
              </a:prstTxWarp>
            </a:bodyPr>
            <a:lstStyle/>
            <a:p>
              <a:pPr algn="ctr" rtl="0">
                <a:buNone/>
              </a:pPr>
              <a:r>
                <a:rPr lang="en-AU" sz="3600" b="1" kern="10" spc="0" dirty="0">
                  <a:ln w="17780" algn="ctr">
                    <a:solidFill>
                      <a:srgbClr val="FFFF00"/>
                    </a:solidFill>
                    <a:round/>
                    <a:headEnd/>
                    <a:tailEnd/>
                  </a:ln>
                  <a:solidFill>
                    <a:srgbClr val="FF6600"/>
                  </a:solidFill>
                  <a:effectLst>
                    <a:outerShdw dist="26940" algn="ctr" rotWithShape="0">
                      <a:srgbClr val="A5A5A5">
                        <a:alpha val="74998"/>
                      </a:srgbClr>
                    </a:outerShdw>
                  </a:effectLst>
                  <a:latin typeface="Comic Sans MS" panose="030F0702030302020204" pitchFamily="66" charset="0"/>
                </a:rPr>
                <a:t>s</a:t>
              </a:r>
            </a:p>
          </p:txBody>
        </p:sp>
        <p:sp>
          <p:nvSpPr>
            <p:cNvPr id="22" name="WordArt 27">
              <a:extLst>
                <a:ext uri="{FF2B5EF4-FFF2-40B4-BE49-F238E27FC236}">
                  <a16:creationId xmlns:a16="http://schemas.microsoft.com/office/drawing/2014/main" id="{8359D0B0-B41A-4D8D-BAA8-6964B5ECC788}"/>
                </a:ext>
              </a:extLst>
            </p:cNvPr>
            <p:cNvSpPr>
              <a:spLocks noChangeArrowheads="1" noChangeShapeType="1" noTextEdit="1"/>
            </p:cNvSpPr>
            <p:nvPr/>
          </p:nvSpPr>
          <p:spPr bwMode="auto">
            <a:xfrm>
              <a:off x="112100398" y="106763237"/>
              <a:ext cx="407002" cy="416141"/>
            </a:xfrm>
            <a:prstGeom prst="rect">
              <a:avLst/>
            </a:prstGeom>
          </p:spPr>
          <p:txBody>
            <a:bodyPr wrap="none" fromWordArt="1">
              <a:prstTxWarp prst="textPlain">
                <a:avLst>
                  <a:gd name="adj" fmla="val 50000"/>
                </a:avLst>
              </a:prstTxWarp>
            </a:bodyPr>
            <a:lstStyle/>
            <a:p>
              <a:pPr algn="ctr" rtl="0">
                <a:buNone/>
              </a:pPr>
              <a:r>
                <a:rPr lang="en-AU" sz="3600" b="1" kern="10" spc="0" dirty="0">
                  <a:ln w="17780" algn="ctr">
                    <a:solidFill>
                      <a:srgbClr val="FF6600"/>
                    </a:solidFill>
                    <a:round/>
                    <a:headEnd/>
                    <a:tailEnd/>
                  </a:ln>
                  <a:solidFill>
                    <a:srgbClr val="FFFF00"/>
                  </a:solidFill>
                  <a:effectLst>
                    <a:outerShdw dist="26940" algn="ctr" rotWithShape="0">
                      <a:srgbClr val="A5A5A5">
                        <a:alpha val="74998"/>
                      </a:srgbClr>
                    </a:outerShdw>
                  </a:effectLst>
                  <a:latin typeface="Comic Sans MS" panose="030F0702030302020204" pitchFamily="66" charset="0"/>
                </a:rPr>
                <a:t>h</a:t>
              </a:r>
            </a:p>
          </p:txBody>
        </p:sp>
        <p:sp>
          <p:nvSpPr>
            <p:cNvPr id="23" name="WordArt 28">
              <a:extLst>
                <a:ext uri="{FF2B5EF4-FFF2-40B4-BE49-F238E27FC236}">
                  <a16:creationId xmlns:a16="http://schemas.microsoft.com/office/drawing/2014/main" id="{0AB584F7-B0BD-4325-A25B-A34949AD7E86}"/>
                </a:ext>
              </a:extLst>
            </p:cNvPr>
            <p:cNvSpPr>
              <a:spLocks noChangeArrowheads="1" noChangeShapeType="1" noTextEdit="1"/>
            </p:cNvSpPr>
            <p:nvPr/>
          </p:nvSpPr>
          <p:spPr bwMode="auto">
            <a:xfrm>
              <a:off x="112460565" y="106683389"/>
              <a:ext cx="237044" cy="495988"/>
            </a:xfrm>
            <a:prstGeom prst="rect">
              <a:avLst/>
            </a:prstGeom>
          </p:spPr>
          <p:txBody>
            <a:bodyPr wrap="none" fromWordArt="1">
              <a:prstTxWarp prst="textPlain">
                <a:avLst>
                  <a:gd name="adj" fmla="val 50000"/>
                </a:avLst>
              </a:prstTxWarp>
            </a:bodyPr>
            <a:lstStyle/>
            <a:p>
              <a:pPr algn="ctr" rtl="0">
                <a:buNone/>
              </a:pPr>
              <a:r>
                <a:rPr lang="en-AU" sz="3600" b="1" kern="10" spc="0" dirty="0">
                  <a:ln w="17780" algn="ctr">
                    <a:solidFill>
                      <a:srgbClr val="FFFF00"/>
                    </a:solidFill>
                    <a:round/>
                    <a:headEnd/>
                    <a:tailEnd/>
                  </a:ln>
                  <a:solidFill>
                    <a:srgbClr val="FF6600"/>
                  </a:solidFill>
                  <a:effectLst>
                    <a:outerShdw dist="26940" algn="ctr" rotWithShape="0">
                      <a:srgbClr val="A5A5A5">
                        <a:alpha val="74998"/>
                      </a:srgbClr>
                    </a:outerShdw>
                  </a:effectLst>
                  <a:latin typeface="Comic Sans MS" panose="030F0702030302020204" pitchFamily="66" charset="0"/>
                </a:rPr>
                <a:t>i</a:t>
              </a:r>
            </a:p>
          </p:txBody>
        </p:sp>
        <p:sp>
          <p:nvSpPr>
            <p:cNvPr id="24" name="WordArt 29">
              <a:extLst>
                <a:ext uri="{FF2B5EF4-FFF2-40B4-BE49-F238E27FC236}">
                  <a16:creationId xmlns:a16="http://schemas.microsoft.com/office/drawing/2014/main" id="{C73782BF-6AB7-4A42-BD3F-AF77A401501E}"/>
                </a:ext>
              </a:extLst>
            </p:cNvPr>
            <p:cNvSpPr>
              <a:spLocks noChangeArrowheads="1" noChangeShapeType="1" noTextEdit="1"/>
            </p:cNvSpPr>
            <p:nvPr/>
          </p:nvSpPr>
          <p:spPr bwMode="auto">
            <a:xfrm>
              <a:off x="112679908" y="106816574"/>
              <a:ext cx="491318" cy="456505"/>
            </a:xfrm>
            <a:prstGeom prst="rect">
              <a:avLst/>
            </a:prstGeom>
          </p:spPr>
          <p:txBody>
            <a:bodyPr wrap="none" fromWordArt="1">
              <a:prstTxWarp prst="textPlain">
                <a:avLst>
                  <a:gd name="adj" fmla="val 50000"/>
                </a:avLst>
              </a:prstTxWarp>
            </a:bodyPr>
            <a:lstStyle/>
            <a:p>
              <a:pPr algn="ctr" rtl="0">
                <a:buNone/>
              </a:pPr>
              <a:r>
                <a:rPr lang="en-AU" sz="3600" b="1" kern="10" spc="0" dirty="0">
                  <a:ln w="17780" algn="ctr">
                    <a:solidFill>
                      <a:srgbClr val="FF6600"/>
                    </a:solidFill>
                    <a:round/>
                    <a:headEnd/>
                    <a:tailEnd/>
                  </a:ln>
                  <a:solidFill>
                    <a:srgbClr val="FFFF00"/>
                  </a:solidFill>
                  <a:effectLst>
                    <a:outerShdw dist="26940" algn="ctr" rotWithShape="0">
                      <a:srgbClr val="A5A5A5">
                        <a:alpha val="74998"/>
                      </a:srgbClr>
                    </a:outerShdw>
                  </a:effectLst>
                  <a:latin typeface="Comic Sans MS" panose="030F0702030302020204" pitchFamily="66" charset="0"/>
                </a:rPr>
                <a:t>p</a:t>
              </a:r>
            </a:p>
          </p:txBody>
        </p:sp>
        <p:pic>
          <p:nvPicPr>
            <p:cNvPr id="4126" name="Picture 30">
              <a:extLst>
                <a:ext uri="{FF2B5EF4-FFF2-40B4-BE49-F238E27FC236}">
                  <a16:creationId xmlns:a16="http://schemas.microsoft.com/office/drawing/2014/main" id="{DCC44F8C-6F9D-4149-85F0-779240C19F33}"/>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6758057" y="105051075"/>
              <a:ext cx="3096015" cy="2192408"/>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4127" name="Picture 31">
              <a:extLst>
                <a:ext uri="{FF2B5EF4-FFF2-40B4-BE49-F238E27FC236}">
                  <a16:creationId xmlns:a16="http://schemas.microsoft.com/office/drawing/2014/main" id="{51A13378-33F5-4404-A3C8-20818C5CFC06}"/>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06758057" y="107700547"/>
              <a:ext cx="3096015" cy="2437867"/>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25" name="WordArt 32">
              <a:extLst>
                <a:ext uri="{FF2B5EF4-FFF2-40B4-BE49-F238E27FC236}">
                  <a16:creationId xmlns:a16="http://schemas.microsoft.com/office/drawing/2014/main" id="{28F2C8F4-65DF-4B15-AE62-243A9E82FBA2}"/>
                </a:ext>
              </a:extLst>
            </p:cNvPr>
            <p:cNvSpPr>
              <a:spLocks noChangeArrowheads="1" noChangeShapeType="1" noTextEdit="1"/>
            </p:cNvSpPr>
            <p:nvPr/>
          </p:nvSpPr>
          <p:spPr bwMode="auto">
            <a:xfrm rot="20917435">
              <a:off x="106683780" y="105138284"/>
              <a:ext cx="1011350" cy="1869116"/>
            </a:xfrm>
            <a:prstGeom prst="rect">
              <a:avLst/>
            </a:prstGeom>
          </p:spPr>
          <p:txBody>
            <a:bodyPr wrap="none" fromWordArt="1">
              <a:prstTxWarp prst="textPlain">
                <a:avLst>
                  <a:gd name="adj" fmla="val 50000"/>
                </a:avLst>
              </a:prstTxWarp>
            </a:bodyPr>
            <a:lstStyle/>
            <a:p>
              <a:pPr algn="ctr" rtl="0">
                <a:buNone/>
              </a:pPr>
              <a:r>
                <a:rPr lang="en-AU" sz="3600" b="1" kern="10" spc="0" dirty="0">
                  <a:ln w="6350" algn="ctr">
                    <a:solidFill>
                      <a:srgbClr val="D8D8D8"/>
                    </a:solidFill>
                    <a:round/>
                    <a:headEnd/>
                    <a:tailEnd/>
                  </a:ln>
                  <a:solidFill>
                    <a:srgbClr val="FF6600"/>
                  </a:solidFill>
                  <a:effectLst>
                    <a:outerShdw dist="29783" dir="1514402" algn="ctr" rotWithShape="0">
                      <a:srgbClr val="000000">
                        <a:alpha val="50000"/>
                      </a:srgbClr>
                    </a:outerShdw>
                  </a:effectLst>
                  <a:latin typeface="Comic Sans MS" panose="030F0702030302020204" pitchFamily="66" charset="0"/>
                </a:rPr>
                <a:t>C</a:t>
              </a:r>
            </a:p>
          </p:txBody>
        </p:sp>
        <p:sp>
          <p:nvSpPr>
            <p:cNvPr id="26" name="WordArt 33">
              <a:extLst>
                <a:ext uri="{FF2B5EF4-FFF2-40B4-BE49-F238E27FC236}">
                  <a16:creationId xmlns:a16="http://schemas.microsoft.com/office/drawing/2014/main" id="{A0248176-89CB-4016-8474-C69726AF0FDA}"/>
                </a:ext>
              </a:extLst>
            </p:cNvPr>
            <p:cNvSpPr>
              <a:spLocks noChangeArrowheads="1" noChangeShapeType="1" noTextEdit="1"/>
            </p:cNvSpPr>
            <p:nvPr/>
          </p:nvSpPr>
          <p:spPr bwMode="auto">
            <a:xfrm>
              <a:off x="107016773" y="105729823"/>
              <a:ext cx="651167" cy="687124"/>
            </a:xfrm>
            <a:prstGeom prst="rect">
              <a:avLst/>
            </a:prstGeom>
          </p:spPr>
          <p:txBody>
            <a:bodyPr wrap="none" fromWordArt="1">
              <a:prstTxWarp prst="textPlain">
                <a:avLst>
                  <a:gd name="adj" fmla="val 50000"/>
                </a:avLst>
              </a:prstTxWarp>
            </a:bodyPr>
            <a:lstStyle/>
            <a:p>
              <a:pPr algn="ctr" rtl="0">
                <a:buNone/>
              </a:pPr>
              <a:r>
                <a:rPr lang="en-AU" sz="3600" b="1" kern="10" spc="0" dirty="0">
                  <a:ln w="6350" algn="ctr">
                    <a:solidFill>
                      <a:srgbClr val="D8D8D8"/>
                    </a:solidFill>
                    <a:round/>
                    <a:headEnd/>
                    <a:tailEnd/>
                  </a:ln>
                  <a:solidFill>
                    <a:srgbClr val="FFFF00"/>
                  </a:solidFill>
                  <a:effectLst>
                    <a:outerShdw dist="29783" dir="1514402" algn="ctr" rotWithShape="0">
                      <a:srgbClr val="000000">
                        <a:alpha val="50000"/>
                      </a:srgbClr>
                    </a:outerShdw>
                  </a:effectLst>
                  <a:latin typeface="Arial Black" panose="020B0A04020102020204" pitchFamily="34" charset="0"/>
                </a:rPr>
                <a:t>o</a:t>
              </a:r>
            </a:p>
          </p:txBody>
        </p:sp>
        <p:sp>
          <p:nvSpPr>
            <p:cNvPr id="27" name="WordArt 34">
              <a:extLst>
                <a:ext uri="{FF2B5EF4-FFF2-40B4-BE49-F238E27FC236}">
                  <a16:creationId xmlns:a16="http://schemas.microsoft.com/office/drawing/2014/main" id="{31E84A30-5EC0-4647-8AD1-DA4414E27970}"/>
                </a:ext>
              </a:extLst>
            </p:cNvPr>
            <p:cNvSpPr>
              <a:spLocks noChangeArrowheads="1" noChangeShapeType="1" noTextEdit="1"/>
            </p:cNvSpPr>
            <p:nvPr/>
          </p:nvSpPr>
          <p:spPr bwMode="auto">
            <a:xfrm>
              <a:off x="107944214" y="105101426"/>
              <a:ext cx="860168" cy="1271628"/>
            </a:xfrm>
            <a:prstGeom prst="rect">
              <a:avLst/>
            </a:prstGeom>
          </p:spPr>
          <p:txBody>
            <a:bodyPr wrap="none" fromWordArt="1">
              <a:prstTxWarp prst="textPlain">
                <a:avLst>
                  <a:gd name="adj" fmla="val 50000"/>
                </a:avLst>
              </a:prstTxWarp>
            </a:bodyPr>
            <a:lstStyle/>
            <a:p>
              <a:pPr algn="ctr" rtl="0">
                <a:buNone/>
              </a:pPr>
              <a:r>
                <a:rPr lang="en-AU" sz="3600" b="1" kern="10" spc="0" dirty="0">
                  <a:ln w="6350" algn="ctr">
                    <a:solidFill>
                      <a:srgbClr val="D8D8D8"/>
                    </a:solidFill>
                    <a:round/>
                    <a:headEnd/>
                    <a:tailEnd/>
                  </a:ln>
                  <a:solidFill>
                    <a:srgbClr val="FF6600"/>
                  </a:solidFill>
                  <a:effectLst>
                    <a:outerShdw dist="29783" dir="1514402" algn="ctr" rotWithShape="0">
                      <a:srgbClr val="000000">
                        <a:alpha val="50000"/>
                      </a:srgbClr>
                    </a:outerShdw>
                  </a:effectLst>
                  <a:latin typeface="Arial Black" panose="020B0A04020102020204" pitchFamily="34" charset="0"/>
                </a:rPr>
                <a:t>k</a:t>
              </a:r>
            </a:p>
          </p:txBody>
        </p:sp>
        <p:sp>
          <p:nvSpPr>
            <p:cNvPr id="28" name="WordArt 35">
              <a:extLst>
                <a:ext uri="{FF2B5EF4-FFF2-40B4-BE49-F238E27FC236}">
                  <a16:creationId xmlns:a16="http://schemas.microsoft.com/office/drawing/2014/main" id="{70405EF9-3585-403A-8E7C-F6E495DAE6F6}"/>
                </a:ext>
              </a:extLst>
            </p:cNvPr>
            <p:cNvSpPr>
              <a:spLocks noChangeArrowheads="1" noChangeShapeType="1" noTextEdit="1"/>
            </p:cNvSpPr>
            <p:nvPr/>
          </p:nvSpPr>
          <p:spPr bwMode="auto">
            <a:xfrm>
              <a:off x="107440963" y="105446843"/>
              <a:ext cx="678061" cy="723567"/>
            </a:xfrm>
            <a:prstGeom prst="rect">
              <a:avLst/>
            </a:prstGeom>
          </p:spPr>
          <p:txBody>
            <a:bodyPr wrap="none" fromWordArt="1">
              <a:prstTxWarp prst="textPlain">
                <a:avLst>
                  <a:gd name="adj" fmla="val 50000"/>
                </a:avLst>
              </a:prstTxWarp>
            </a:bodyPr>
            <a:lstStyle/>
            <a:p>
              <a:pPr algn="ctr" rtl="0">
                <a:buNone/>
              </a:pPr>
              <a:r>
                <a:rPr lang="en-AU" sz="3600" b="1" kern="10" spc="0" dirty="0">
                  <a:ln w="6350" algn="ctr">
                    <a:solidFill>
                      <a:srgbClr val="D8D8D8"/>
                    </a:solidFill>
                    <a:round/>
                    <a:headEnd/>
                    <a:tailEnd/>
                  </a:ln>
                  <a:solidFill>
                    <a:srgbClr val="FFFF00"/>
                  </a:solidFill>
                  <a:effectLst>
                    <a:outerShdw dist="29783" dir="1514402" algn="ctr" rotWithShape="0">
                      <a:srgbClr val="000000">
                        <a:alpha val="50000"/>
                      </a:srgbClr>
                    </a:outerShdw>
                  </a:effectLst>
                  <a:latin typeface="Arial Black" panose="020B0A04020102020204" pitchFamily="34" charset="0"/>
                </a:rPr>
                <a:t>o</a:t>
              </a:r>
            </a:p>
          </p:txBody>
        </p:sp>
        <p:sp>
          <p:nvSpPr>
            <p:cNvPr id="29" name="WordArt 36">
              <a:extLst>
                <a:ext uri="{FF2B5EF4-FFF2-40B4-BE49-F238E27FC236}">
                  <a16:creationId xmlns:a16="http://schemas.microsoft.com/office/drawing/2014/main" id="{DBB307F0-CDAC-4077-A16B-9FEC990F4ECA}"/>
                </a:ext>
              </a:extLst>
            </p:cNvPr>
            <p:cNvSpPr>
              <a:spLocks noChangeArrowheads="1" noChangeShapeType="1" noTextEdit="1"/>
            </p:cNvSpPr>
            <p:nvPr/>
          </p:nvSpPr>
          <p:spPr bwMode="auto">
            <a:xfrm>
              <a:off x="108634261" y="105729798"/>
              <a:ext cx="314480" cy="953561"/>
            </a:xfrm>
            <a:prstGeom prst="rect">
              <a:avLst/>
            </a:prstGeom>
          </p:spPr>
          <p:txBody>
            <a:bodyPr wrap="none" fromWordArt="1">
              <a:prstTxWarp prst="textPlain">
                <a:avLst>
                  <a:gd name="adj" fmla="val 50000"/>
                </a:avLst>
              </a:prstTxWarp>
            </a:bodyPr>
            <a:lstStyle/>
            <a:p>
              <a:pPr algn="ctr" rtl="0">
                <a:buNone/>
              </a:pPr>
              <a:r>
                <a:rPr lang="en-AU" sz="3600" b="1" kern="10" spc="0" dirty="0">
                  <a:ln w="6350" algn="ctr">
                    <a:solidFill>
                      <a:srgbClr val="D8D8D8"/>
                    </a:solidFill>
                    <a:round/>
                    <a:headEnd/>
                    <a:tailEnd/>
                  </a:ln>
                  <a:solidFill>
                    <a:srgbClr val="FFFF00"/>
                  </a:solidFill>
                  <a:effectLst>
                    <a:outerShdw dist="29783" dir="1514402" algn="ctr" rotWithShape="0">
                      <a:srgbClr val="000000">
                        <a:alpha val="50000"/>
                      </a:srgbClr>
                    </a:outerShdw>
                  </a:effectLst>
                  <a:latin typeface="Arial Black" panose="020B0A04020102020204" pitchFamily="34" charset="0"/>
                </a:rPr>
                <a:t>i</a:t>
              </a:r>
            </a:p>
          </p:txBody>
        </p:sp>
        <p:sp>
          <p:nvSpPr>
            <p:cNvPr id="30" name="WordArt 37">
              <a:extLst>
                <a:ext uri="{FF2B5EF4-FFF2-40B4-BE49-F238E27FC236}">
                  <a16:creationId xmlns:a16="http://schemas.microsoft.com/office/drawing/2014/main" id="{C514CDBD-1C11-43B3-8EC9-1F0B49C2F4BD}"/>
                </a:ext>
              </a:extLst>
            </p:cNvPr>
            <p:cNvSpPr>
              <a:spLocks noChangeArrowheads="1" noChangeShapeType="1" noTextEdit="1"/>
            </p:cNvSpPr>
            <p:nvPr/>
          </p:nvSpPr>
          <p:spPr bwMode="auto">
            <a:xfrm>
              <a:off x="108838756" y="106221075"/>
              <a:ext cx="571187" cy="740595"/>
            </a:xfrm>
            <a:prstGeom prst="rect">
              <a:avLst/>
            </a:prstGeom>
          </p:spPr>
          <p:txBody>
            <a:bodyPr wrap="none" fromWordArt="1">
              <a:prstTxWarp prst="textPlain">
                <a:avLst>
                  <a:gd name="adj" fmla="val 50000"/>
                </a:avLst>
              </a:prstTxWarp>
            </a:bodyPr>
            <a:lstStyle/>
            <a:p>
              <a:pPr algn="ctr" rtl="0">
                <a:buNone/>
              </a:pPr>
              <a:r>
                <a:rPr lang="en-AU" sz="3600" b="1" kern="10" spc="0" dirty="0">
                  <a:ln w="6350" algn="ctr">
                    <a:solidFill>
                      <a:srgbClr val="D8D8D8"/>
                    </a:solidFill>
                    <a:round/>
                    <a:headEnd/>
                    <a:tailEnd/>
                  </a:ln>
                  <a:solidFill>
                    <a:srgbClr val="FFFF00"/>
                  </a:solidFill>
                  <a:effectLst>
                    <a:outerShdw dist="29783" dir="1514402" algn="ctr" rotWithShape="0">
                      <a:srgbClr val="000000">
                        <a:alpha val="50000"/>
                      </a:srgbClr>
                    </a:outerShdw>
                  </a:effectLst>
                  <a:latin typeface="Arial Black" panose="020B0A04020102020204" pitchFamily="34" charset="0"/>
                </a:rPr>
                <a:t>n</a:t>
              </a:r>
            </a:p>
          </p:txBody>
        </p:sp>
        <p:sp>
          <p:nvSpPr>
            <p:cNvPr id="31" name="WordArt 38">
              <a:extLst>
                <a:ext uri="{FF2B5EF4-FFF2-40B4-BE49-F238E27FC236}">
                  <a16:creationId xmlns:a16="http://schemas.microsoft.com/office/drawing/2014/main" id="{FC32247F-12D0-4C9B-AB8D-4B29A2335CC9}"/>
                </a:ext>
              </a:extLst>
            </p:cNvPr>
            <p:cNvSpPr>
              <a:spLocks noChangeArrowheads="1" noChangeShapeType="1" noTextEdit="1"/>
            </p:cNvSpPr>
            <p:nvPr/>
          </p:nvSpPr>
          <p:spPr bwMode="auto">
            <a:xfrm>
              <a:off x="109285491" y="106349207"/>
              <a:ext cx="500972" cy="830147"/>
            </a:xfrm>
            <a:prstGeom prst="rect">
              <a:avLst/>
            </a:prstGeom>
          </p:spPr>
          <p:txBody>
            <a:bodyPr wrap="none" fromWordArt="1">
              <a:prstTxWarp prst="textPlain">
                <a:avLst>
                  <a:gd name="adj" fmla="val 50000"/>
                </a:avLst>
              </a:prstTxWarp>
            </a:bodyPr>
            <a:lstStyle/>
            <a:p>
              <a:pPr algn="ctr" rtl="0">
                <a:buNone/>
              </a:pPr>
              <a:r>
                <a:rPr lang="en-AU" sz="3600" b="1" kern="10" spc="0" dirty="0">
                  <a:ln w="6350" algn="ctr">
                    <a:solidFill>
                      <a:srgbClr val="D8D8D8"/>
                    </a:solidFill>
                    <a:round/>
                    <a:headEnd/>
                    <a:tailEnd/>
                  </a:ln>
                  <a:solidFill>
                    <a:srgbClr val="FF0000"/>
                  </a:solidFill>
                  <a:effectLst>
                    <a:outerShdw dist="29783" dir="1514402" algn="ctr" rotWithShape="0">
                      <a:srgbClr val="000000">
                        <a:alpha val="50000"/>
                      </a:srgbClr>
                    </a:outerShdw>
                  </a:effectLst>
                  <a:latin typeface="Arial Black" panose="020B0A04020102020204" pitchFamily="34" charset="0"/>
                </a:rPr>
                <a:t>g</a:t>
              </a:r>
            </a:p>
          </p:txBody>
        </p:sp>
        <p:sp>
          <p:nvSpPr>
            <p:cNvPr id="4096" name="WordArt 39">
              <a:extLst>
                <a:ext uri="{FF2B5EF4-FFF2-40B4-BE49-F238E27FC236}">
                  <a16:creationId xmlns:a16="http://schemas.microsoft.com/office/drawing/2014/main" id="{3DA83837-A100-40BA-9121-FA6633E767C2}"/>
                </a:ext>
              </a:extLst>
            </p:cNvPr>
            <p:cNvSpPr>
              <a:spLocks noChangeArrowheads="1" noChangeShapeType="1" noTextEdit="1"/>
            </p:cNvSpPr>
            <p:nvPr/>
          </p:nvSpPr>
          <p:spPr bwMode="auto">
            <a:xfrm>
              <a:off x="107348782" y="106981470"/>
              <a:ext cx="770242" cy="1125359"/>
            </a:xfrm>
            <a:prstGeom prst="rect">
              <a:avLst/>
            </a:prstGeom>
          </p:spPr>
          <p:txBody>
            <a:bodyPr wrap="none" fromWordArt="1">
              <a:prstTxWarp prst="textPlain">
                <a:avLst>
                  <a:gd name="adj" fmla="val 50000"/>
                </a:avLst>
              </a:prstTxWarp>
            </a:bodyPr>
            <a:lstStyle/>
            <a:p>
              <a:pPr algn="ctr" rtl="0">
                <a:buNone/>
              </a:pPr>
              <a:r>
                <a:rPr lang="en-AU" sz="3600" b="1" kern="10" spc="0" dirty="0">
                  <a:ln w="6350" algn="ctr">
                    <a:solidFill>
                      <a:srgbClr val="D8D8D8"/>
                    </a:solidFill>
                    <a:round/>
                    <a:headEnd/>
                    <a:tailEnd/>
                  </a:ln>
                  <a:solidFill>
                    <a:srgbClr val="FFFF00"/>
                  </a:solidFill>
                  <a:effectLst>
                    <a:outerShdw dist="29783" dir="1514402" algn="ctr" rotWithShape="0">
                      <a:srgbClr val="000000">
                        <a:alpha val="50000"/>
                      </a:srgbClr>
                    </a:outerShdw>
                  </a:effectLst>
                  <a:latin typeface="Arial Black" panose="020B0A04020102020204" pitchFamily="34" charset="0"/>
                </a:rPr>
                <a:t>f</a:t>
              </a:r>
            </a:p>
          </p:txBody>
        </p:sp>
        <p:sp>
          <p:nvSpPr>
            <p:cNvPr id="4097" name="WordArt 40">
              <a:extLst>
                <a:ext uri="{FF2B5EF4-FFF2-40B4-BE49-F238E27FC236}">
                  <a16:creationId xmlns:a16="http://schemas.microsoft.com/office/drawing/2014/main" id="{56BCC7AA-EB4A-4107-A7CC-EFFDBD8C1EC5}"/>
                </a:ext>
              </a:extLst>
            </p:cNvPr>
            <p:cNvSpPr>
              <a:spLocks noChangeArrowheads="1" noChangeShapeType="1" noTextEdit="1"/>
            </p:cNvSpPr>
            <p:nvPr/>
          </p:nvSpPr>
          <p:spPr bwMode="auto">
            <a:xfrm>
              <a:off x="107821629" y="107396702"/>
              <a:ext cx="839426" cy="710121"/>
            </a:xfrm>
            <a:prstGeom prst="rect">
              <a:avLst/>
            </a:prstGeom>
          </p:spPr>
          <p:txBody>
            <a:bodyPr wrap="none" fromWordArt="1">
              <a:prstTxWarp prst="textPlain">
                <a:avLst>
                  <a:gd name="adj" fmla="val 50000"/>
                </a:avLst>
              </a:prstTxWarp>
            </a:bodyPr>
            <a:lstStyle/>
            <a:p>
              <a:pPr algn="ctr" rtl="0">
                <a:buNone/>
              </a:pPr>
              <a:r>
                <a:rPr lang="en-AU" sz="3600" b="1" kern="10" spc="0" dirty="0">
                  <a:ln w="6350" algn="ctr">
                    <a:solidFill>
                      <a:srgbClr val="D8D8D8"/>
                    </a:solidFill>
                    <a:round/>
                    <a:headEnd/>
                    <a:tailEnd/>
                  </a:ln>
                  <a:solidFill>
                    <a:srgbClr val="FF3300"/>
                  </a:solidFill>
                  <a:effectLst>
                    <a:outerShdw dist="29783" dir="1514402" algn="ctr" rotWithShape="0">
                      <a:srgbClr val="000000">
                        <a:alpha val="50000"/>
                      </a:srgbClr>
                    </a:outerShdw>
                  </a:effectLst>
                  <a:latin typeface="Arial Black" panose="020B0A04020102020204" pitchFamily="34" charset="0"/>
                </a:rPr>
                <a:t>o</a:t>
              </a:r>
            </a:p>
          </p:txBody>
        </p:sp>
        <p:sp>
          <p:nvSpPr>
            <p:cNvPr id="4098" name="WordArt 41">
              <a:extLst>
                <a:ext uri="{FF2B5EF4-FFF2-40B4-BE49-F238E27FC236}">
                  <a16:creationId xmlns:a16="http://schemas.microsoft.com/office/drawing/2014/main" id="{E64463B9-D643-4A23-B2A8-4FD9E3D4C6C3}"/>
                </a:ext>
              </a:extLst>
            </p:cNvPr>
            <p:cNvSpPr>
              <a:spLocks noChangeArrowheads="1" noChangeShapeType="1" noTextEdit="1"/>
            </p:cNvSpPr>
            <p:nvPr/>
          </p:nvSpPr>
          <p:spPr bwMode="auto">
            <a:xfrm>
              <a:off x="108634261" y="107533076"/>
              <a:ext cx="671342" cy="788914"/>
            </a:xfrm>
            <a:prstGeom prst="rect">
              <a:avLst/>
            </a:prstGeom>
          </p:spPr>
          <p:txBody>
            <a:bodyPr wrap="none" fromWordArt="1">
              <a:prstTxWarp prst="textPlain">
                <a:avLst>
                  <a:gd name="adj" fmla="val 50000"/>
                </a:avLst>
              </a:prstTxWarp>
            </a:bodyPr>
            <a:lstStyle/>
            <a:p>
              <a:pPr algn="ctr" rtl="0">
                <a:buNone/>
              </a:pPr>
              <a:r>
                <a:rPr lang="en-AU" sz="3600" b="1" kern="10" spc="0" dirty="0">
                  <a:ln w="17780" algn="ctr">
                    <a:solidFill>
                      <a:srgbClr val="FF6600"/>
                    </a:solidFill>
                    <a:round/>
                    <a:headEnd/>
                    <a:tailEnd/>
                  </a:ln>
                  <a:solidFill>
                    <a:srgbClr val="FFFF00"/>
                  </a:solidFill>
                  <a:effectLst>
                    <a:outerShdw dist="26940" algn="ctr" rotWithShape="0">
                      <a:srgbClr val="A5A5A5">
                        <a:alpha val="74998"/>
                      </a:srgbClr>
                    </a:outerShdw>
                  </a:effectLst>
                  <a:latin typeface="Comic Sans MS" panose="030F0702030302020204" pitchFamily="66" charset="0"/>
                </a:rPr>
                <a:t>r</a:t>
              </a:r>
            </a:p>
          </p:txBody>
        </p:sp>
        <p:grpSp>
          <p:nvGrpSpPr>
            <p:cNvPr id="4103" name="Group 42">
              <a:extLst>
                <a:ext uri="{FF2B5EF4-FFF2-40B4-BE49-F238E27FC236}">
                  <a16:creationId xmlns:a16="http://schemas.microsoft.com/office/drawing/2014/main" id="{514889A7-E857-4361-8287-12AE13F7F7E9}"/>
                </a:ext>
              </a:extLst>
            </p:cNvPr>
            <p:cNvGrpSpPr>
              <a:grpSpLocks/>
            </p:cNvGrpSpPr>
            <p:nvPr/>
          </p:nvGrpSpPr>
          <p:grpSpPr bwMode="auto">
            <a:xfrm>
              <a:off x="106863819" y="108251794"/>
              <a:ext cx="2674965" cy="1860593"/>
              <a:chOff x="106860975" y="108440305"/>
              <a:chExt cx="2674965" cy="1860594"/>
            </a:xfrm>
          </p:grpSpPr>
          <p:sp>
            <p:nvSpPr>
              <p:cNvPr id="4105" name="WordArt 43">
                <a:extLst>
                  <a:ext uri="{FF2B5EF4-FFF2-40B4-BE49-F238E27FC236}">
                    <a16:creationId xmlns:a16="http://schemas.microsoft.com/office/drawing/2014/main" id="{29BBA393-AA0E-422E-B0C0-EA970B2D57D5}"/>
                  </a:ext>
                </a:extLst>
              </p:cNvPr>
              <p:cNvSpPr>
                <a:spLocks noChangeArrowheads="1" noChangeShapeType="1" noTextEdit="1"/>
              </p:cNvSpPr>
              <p:nvPr/>
            </p:nvSpPr>
            <p:spPr bwMode="auto">
              <a:xfrm>
                <a:off x="106860975" y="108440305"/>
                <a:ext cx="1118907" cy="1550699"/>
              </a:xfrm>
              <a:prstGeom prst="rect">
                <a:avLst/>
              </a:prstGeom>
            </p:spPr>
            <p:txBody>
              <a:bodyPr wrap="none" fromWordArt="1">
                <a:prstTxWarp prst="textPlain">
                  <a:avLst>
                    <a:gd name="adj" fmla="val 50000"/>
                  </a:avLst>
                </a:prstTxWarp>
              </a:bodyPr>
              <a:lstStyle/>
              <a:p>
                <a:pPr algn="ctr" rtl="0">
                  <a:buNone/>
                </a:pPr>
                <a:r>
                  <a:rPr lang="en-AU" sz="3600" b="1" kern="10" spc="0" dirty="0">
                    <a:ln w="17780" algn="ctr">
                      <a:solidFill>
                        <a:srgbClr val="FFFF00"/>
                      </a:solidFill>
                      <a:round/>
                      <a:headEnd/>
                      <a:tailEnd/>
                    </a:ln>
                    <a:solidFill>
                      <a:srgbClr val="FF6600"/>
                    </a:solidFill>
                    <a:effectLst>
                      <a:outerShdw dist="26940" algn="ctr" rotWithShape="0">
                        <a:srgbClr val="A5A5A5">
                          <a:alpha val="74998"/>
                        </a:srgbClr>
                      </a:outerShdw>
                    </a:effectLst>
                    <a:latin typeface="Comic Sans MS" panose="030F0702030302020204" pitchFamily="66" charset="0"/>
                  </a:rPr>
                  <a:t>F</a:t>
                </a:r>
              </a:p>
            </p:txBody>
          </p:sp>
          <p:sp>
            <p:nvSpPr>
              <p:cNvPr id="4107" name="WordArt 44">
                <a:extLst>
                  <a:ext uri="{FF2B5EF4-FFF2-40B4-BE49-F238E27FC236}">
                    <a16:creationId xmlns:a16="http://schemas.microsoft.com/office/drawing/2014/main" id="{DBC401D6-FE64-4453-923A-AF8C99DE4559}"/>
                  </a:ext>
                </a:extLst>
              </p:cNvPr>
              <p:cNvSpPr>
                <a:spLocks noChangeArrowheads="1" noChangeShapeType="1" noTextEdit="1"/>
              </p:cNvSpPr>
              <p:nvPr/>
            </p:nvSpPr>
            <p:spPr bwMode="auto">
              <a:xfrm>
                <a:off x="107692276" y="109116437"/>
                <a:ext cx="996215" cy="1009037"/>
              </a:xfrm>
              <a:prstGeom prst="rect">
                <a:avLst/>
              </a:prstGeom>
            </p:spPr>
            <p:txBody>
              <a:bodyPr wrap="none" fromWordArt="1">
                <a:prstTxWarp prst="textPlain">
                  <a:avLst>
                    <a:gd name="adj" fmla="val 50000"/>
                  </a:avLst>
                </a:prstTxWarp>
              </a:bodyPr>
              <a:lstStyle/>
              <a:p>
                <a:pPr algn="ctr" rtl="0">
                  <a:buNone/>
                </a:pPr>
                <a:r>
                  <a:rPr lang="en-AU" sz="3600" b="1" kern="10" spc="0" dirty="0">
                    <a:ln w="6350" algn="ctr">
                      <a:solidFill>
                        <a:srgbClr val="D8D8D8"/>
                      </a:solidFill>
                      <a:round/>
                      <a:headEnd/>
                      <a:tailEnd/>
                    </a:ln>
                    <a:solidFill>
                      <a:srgbClr val="FFFF00"/>
                    </a:solidFill>
                    <a:effectLst>
                      <a:outerShdw dist="29783" dir="1514402" algn="ctr" rotWithShape="0">
                        <a:srgbClr val="000000">
                          <a:alpha val="50000"/>
                        </a:srgbClr>
                      </a:outerShdw>
                    </a:effectLst>
                    <a:latin typeface="Arial Black" panose="020B0A04020102020204" pitchFamily="34" charset="0"/>
                  </a:rPr>
                  <a:t>u</a:t>
                </a:r>
              </a:p>
            </p:txBody>
          </p:sp>
          <p:sp>
            <p:nvSpPr>
              <p:cNvPr id="4108" name="WordArt 45">
                <a:extLst>
                  <a:ext uri="{FF2B5EF4-FFF2-40B4-BE49-F238E27FC236}">
                    <a16:creationId xmlns:a16="http://schemas.microsoft.com/office/drawing/2014/main" id="{A75F85E4-6053-43EA-BBDD-ED683125A41F}"/>
                  </a:ext>
                </a:extLst>
              </p:cNvPr>
              <p:cNvSpPr>
                <a:spLocks noChangeArrowheads="1" noChangeShapeType="1" noTextEdit="1"/>
              </p:cNvSpPr>
              <p:nvPr/>
            </p:nvSpPr>
            <p:spPr bwMode="auto">
              <a:xfrm>
                <a:off x="108577113" y="109380054"/>
                <a:ext cx="958827" cy="920845"/>
              </a:xfrm>
              <a:prstGeom prst="rect">
                <a:avLst/>
              </a:prstGeom>
            </p:spPr>
            <p:txBody>
              <a:bodyPr wrap="none" fromWordArt="1">
                <a:prstTxWarp prst="textPlain">
                  <a:avLst>
                    <a:gd name="adj" fmla="val 50000"/>
                  </a:avLst>
                </a:prstTxWarp>
              </a:bodyPr>
              <a:lstStyle/>
              <a:p>
                <a:pPr algn="ctr" rtl="0">
                  <a:buNone/>
                </a:pPr>
                <a:r>
                  <a:rPr lang="en-AU" sz="3600" b="1" kern="10" spc="0" dirty="0">
                    <a:ln w="6350" algn="ctr">
                      <a:solidFill>
                        <a:srgbClr val="D8D8D8"/>
                      </a:solidFill>
                      <a:round/>
                      <a:headEnd/>
                      <a:tailEnd/>
                    </a:ln>
                    <a:solidFill>
                      <a:srgbClr val="FF3300"/>
                    </a:solidFill>
                    <a:effectLst>
                      <a:outerShdw dist="29783" dir="1514402" algn="ctr" rotWithShape="0">
                        <a:srgbClr val="000000">
                          <a:alpha val="50000"/>
                        </a:srgbClr>
                      </a:outerShdw>
                    </a:effectLst>
                    <a:latin typeface="Arial Black" panose="020B0A04020102020204" pitchFamily="34" charset="0"/>
                  </a:rPr>
                  <a:t>n</a:t>
                </a:r>
              </a:p>
            </p:txBody>
          </p:sp>
        </p:grpSp>
        <p:sp>
          <p:nvSpPr>
            <p:cNvPr id="4104" name="Text Box 46">
              <a:extLst>
                <a:ext uri="{FF2B5EF4-FFF2-40B4-BE49-F238E27FC236}">
                  <a16:creationId xmlns:a16="http://schemas.microsoft.com/office/drawing/2014/main" id="{054D4DDC-EB83-4C8E-932F-9DAE5753F181}"/>
                </a:ext>
              </a:extLst>
            </p:cNvPr>
            <p:cNvSpPr txBox="1">
              <a:spLocks noChangeArrowheads="1"/>
            </p:cNvSpPr>
            <p:nvPr/>
          </p:nvSpPr>
          <p:spPr bwMode="auto">
            <a:xfrm>
              <a:off x="111516952" y="108536050"/>
              <a:ext cx="2044386" cy="691967"/>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AU" altLang="en-US" sz="1400" b="1" i="0" u="none" strike="noStrike" cap="none" normalizeH="0" baseline="0" dirty="0">
                  <a:ln>
                    <a:noFill/>
                  </a:ln>
                  <a:solidFill>
                    <a:srgbClr val="008000"/>
                  </a:solidFill>
                  <a:effectLst/>
                  <a:latin typeface="Arial" panose="020B0604020202020204" pitchFamily="34" charset="0"/>
                </a:rPr>
                <a:t>Every Second Tuesday </a:t>
              </a:r>
              <a:br>
                <a:rPr kumimoji="0" lang="en-AU" altLang="en-US" sz="1400" b="1" i="0" u="none" strike="noStrike" cap="none" normalizeH="0" baseline="0" dirty="0">
                  <a:ln>
                    <a:noFill/>
                  </a:ln>
                  <a:solidFill>
                    <a:srgbClr val="008000"/>
                  </a:solidFill>
                  <a:effectLst/>
                  <a:latin typeface="Arial" panose="020B0604020202020204" pitchFamily="34" charset="0"/>
                </a:rPr>
              </a:br>
              <a:r>
                <a:rPr kumimoji="0" lang="en-AU" altLang="en-US" sz="1400" b="1" i="0" u="none" strike="noStrike" cap="none" normalizeH="0" baseline="0" dirty="0">
                  <a:ln>
                    <a:noFill/>
                  </a:ln>
                  <a:solidFill>
                    <a:srgbClr val="008000"/>
                  </a:solidFill>
                  <a:effectLst/>
                  <a:latin typeface="Arial" panose="020B0604020202020204" pitchFamily="34" charset="0"/>
                </a:rPr>
                <a:t>10am 12noon</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grpSp>
      <p:pic>
        <p:nvPicPr>
          <p:cNvPr id="4112" name="Picture 4111">
            <a:extLst>
              <a:ext uri="{FF2B5EF4-FFF2-40B4-BE49-F238E27FC236}">
                <a16:creationId xmlns:a16="http://schemas.microsoft.com/office/drawing/2014/main" id="{AA25D350-D825-46D2-87E2-08CAF271796B}"/>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0077973" y="54368"/>
            <a:ext cx="2129645" cy="2839527"/>
          </a:xfrm>
          <a:prstGeom prst="ellipse">
            <a:avLst/>
          </a:prstGeom>
          <a:ln>
            <a:noFill/>
          </a:ln>
          <a:effectLst>
            <a:softEdge rad="112500"/>
          </a:effectLst>
        </p:spPr>
      </p:pic>
      <p:pic>
        <p:nvPicPr>
          <p:cNvPr id="4116" name="Picture 4115">
            <a:extLst>
              <a:ext uri="{FF2B5EF4-FFF2-40B4-BE49-F238E27FC236}">
                <a16:creationId xmlns:a16="http://schemas.microsoft.com/office/drawing/2014/main" id="{D3BB39F3-46B4-4F7A-823A-EDDF4CF650C0}"/>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6887263" y="-89414"/>
            <a:ext cx="1804290" cy="2405720"/>
          </a:xfrm>
          <a:prstGeom prst="ellipse">
            <a:avLst/>
          </a:prstGeom>
          <a:ln>
            <a:noFill/>
          </a:ln>
          <a:effectLst>
            <a:softEdge rad="112500"/>
          </a:effectLst>
        </p:spPr>
      </p:pic>
      <p:pic>
        <p:nvPicPr>
          <p:cNvPr id="4124" name="Picture 4123">
            <a:extLst>
              <a:ext uri="{FF2B5EF4-FFF2-40B4-BE49-F238E27FC236}">
                <a16:creationId xmlns:a16="http://schemas.microsoft.com/office/drawing/2014/main" id="{21792402-86E5-494B-B93F-D4B918C47DF7}"/>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0193" y="0"/>
            <a:ext cx="1667508" cy="2223343"/>
          </a:xfrm>
          <a:prstGeom prst="ellipse">
            <a:avLst/>
          </a:prstGeom>
          <a:ln>
            <a:noFill/>
          </a:ln>
          <a:effectLst>
            <a:softEdge rad="112500"/>
          </a:effectLst>
        </p:spPr>
      </p:pic>
      <p:pic>
        <p:nvPicPr>
          <p:cNvPr id="4128" name="Picture 4127">
            <a:extLst>
              <a:ext uri="{FF2B5EF4-FFF2-40B4-BE49-F238E27FC236}">
                <a16:creationId xmlns:a16="http://schemas.microsoft.com/office/drawing/2014/main" id="{A2B562C7-CEE3-4586-B2C6-1397DB027CF1}"/>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70082" y="3277633"/>
            <a:ext cx="1775786" cy="2367714"/>
          </a:xfrm>
          <a:prstGeom prst="ellipse">
            <a:avLst/>
          </a:prstGeom>
          <a:ln>
            <a:noFill/>
          </a:ln>
          <a:effectLst>
            <a:softEdge rad="112500"/>
          </a:effectLst>
        </p:spPr>
      </p:pic>
      <p:pic>
        <p:nvPicPr>
          <p:cNvPr id="4130" name="Picture 4129">
            <a:extLst>
              <a:ext uri="{FF2B5EF4-FFF2-40B4-BE49-F238E27FC236}">
                <a16:creationId xmlns:a16="http://schemas.microsoft.com/office/drawing/2014/main" id="{0CE60EE5-FDC1-402C-8045-8CE1BE0A31E5}"/>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rot="207806">
            <a:off x="126340" y="4745076"/>
            <a:ext cx="1736788" cy="203890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4132" name="Picture 4131">
            <a:extLst>
              <a:ext uri="{FF2B5EF4-FFF2-40B4-BE49-F238E27FC236}">
                <a16:creationId xmlns:a16="http://schemas.microsoft.com/office/drawing/2014/main" id="{C60EB8BC-5157-4E5F-B8DC-216AF1009DE0}"/>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rot="21400294">
            <a:off x="103648" y="1691711"/>
            <a:ext cx="1593714" cy="212495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4099" name="Rectangle 4098">
            <a:extLst>
              <a:ext uri="{FF2B5EF4-FFF2-40B4-BE49-F238E27FC236}">
                <a16:creationId xmlns:a16="http://schemas.microsoft.com/office/drawing/2014/main" id="{6F581F74-F196-45FD-96B3-ABCD27FED438}"/>
              </a:ext>
            </a:extLst>
          </p:cNvPr>
          <p:cNvSpPr/>
          <p:nvPr/>
        </p:nvSpPr>
        <p:spPr>
          <a:xfrm>
            <a:off x="1547319" y="54369"/>
            <a:ext cx="1630126" cy="954107"/>
          </a:xfrm>
          <a:prstGeom prst="rect">
            <a:avLst/>
          </a:prstGeom>
          <a:noFill/>
        </p:spPr>
        <p:txBody>
          <a:bodyPr wrap="square" lIns="91440" tIns="45720" rIns="91440" bIns="45720">
            <a:spAutoFit/>
          </a:bodyPr>
          <a:lstStyle/>
          <a:p>
            <a:pPr algn="ctr"/>
            <a:r>
              <a:rPr lang="en-AU" sz="2800" b="1" cap="none" spc="0" dirty="0">
                <a:ln w="6600">
                  <a:solidFill>
                    <a:schemeClr val="accent2"/>
                  </a:solidFill>
                  <a:prstDash val="solid"/>
                </a:ln>
                <a:solidFill>
                  <a:srgbClr val="FFFFFF"/>
                </a:solidFill>
                <a:effectLst>
                  <a:outerShdw dist="38100" dir="2700000" algn="tl" rotWithShape="0">
                    <a:schemeClr val="accent2"/>
                  </a:outerShdw>
                </a:effectLst>
              </a:rPr>
              <a:t>Cooking</a:t>
            </a:r>
            <a:br>
              <a:rPr lang="en-AU" sz="2800" b="1" cap="none" spc="0" dirty="0">
                <a:ln w="6600">
                  <a:solidFill>
                    <a:schemeClr val="accent2"/>
                  </a:solidFill>
                  <a:prstDash val="solid"/>
                </a:ln>
                <a:solidFill>
                  <a:srgbClr val="FFFFFF"/>
                </a:solidFill>
                <a:effectLst>
                  <a:outerShdw dist="38100" dir="2700000" algn="tl" rotWithShape="0">
                    <a:schemeClr val="accent2"/>
                  </a:outerShdw>
                </a:effectLst>
              </a:rPr>
            </a:br>
            <a:r>
              <a:rPr lang="en-AU" sz="2800" b="1" cap="none" spc="0" dirty="0">
                <a:ln w="6600">
                  <a:solidFill>
                    <a:schemeClr val="accent2"/>
                  </a:solidFill>
                  <a:prstDash val="solid"/>
                </a:ln>
                <a:solidFill>
                  <a:srgbClr val="FFFFFF"/>
                </a:solidFill>
                <a:effectLst>
                  <a:outerShdw dist="38100" dir="2700000" algn="tl" rotWithShape="0">
                    <a:schemeClr val="accent2"/>
                  </a:outerShdw>
                </a:effectLst>
              </a:rPr>
              <a:t> Muffins</a:t>
            </a:r>
          </a:p>
        </p:txBody>
      </p:sp>
      <p:sp>
        <p:nvSpPr>
          <p:cNvPr id="61" name="Rectangle 60">
            <a:extLst>
              <a:ext uri="{FF2B5EF4-FFF2-40B4-BE49-F238E27FC236}">
                <a16:creationId xmlns:a16="http://schemas.microsoft.com/office/drawing/2014/main" id="{E6E3C80F-070A-4299-AD0C-C87DB108E637}"/>
              </a:ext>
            </a:extLst>
          </p:cNvPr>
          <p:cNvSpPr/>
          <p:nvPr/>
        </p:nvSpPr>
        <p:spPr>
          <a:xfrm>
            <a:off x="3539369" y="40276"/>
            <a:ext cx="1526939" cy="1384995"/>
          </a:xfrm>
          <a:prstGeom prst="rect">
            <a:avLst/>
          </a:prstGeom>
          <a:noFill/>
        </p:spPr>
        <p:txBody>
          <a:bodyPr wrap="square" lIns="91440" tIns="45720" rIns="91440" bIns="45720">
            <a:spAutoFit/>
          </a:bodyPr>
          <a:lstStyle/>
          <a:p>
            <a:pPr algn="ctr"/>
            <a:r>
              <a:rPr lang="en-AU" sz="2800" b="1" cap="none" spc="0" dirty="0">
                <a:ln w="6600">
                  <a:solidFill>
                    <a:schemeClr val="accent2"/>
                  </a:solidFill>
                  <a:prstDash val="solid"/>
                </a:ln>
                <a:solidFill>
                  <a:srgbClr val="FFFFFF"/>
                </a:solidFill>
                <a:effectLst>
                  <a:outerShdw dist="38100" dir="2700000" algn="tl" rotWithShape="0">
                    <a:schemeClr val="accent2"/>
                  </a:outerShdw>
                </a:effectLst>
              </a:rPr>
              <a:t>Cooking</a:t>
            </a:r>
            <a:br>
              <a:rPr lang="en-AU" sz="2800" b="1" cap="none" spc="0" dirty="0">
                <a:ln w="6600">
                  <a:solidFill>
                    <a:schemeClr val="accent2"/>
                  </a:solidFill>
                  <a:prstDash val="solid"/>
                </a:ln>
                <a:solidFill>
                  <a:srgbClr val="FFFFFF"/>
                </a:solidFill>
                <a:effectLst>
                  <a:outerShdw dist="38100" dir="2700000" algn="tl" rotWithShape="0">
                    <a:schemeClr val="accent2"/>
                  </a:outerShdw>
                </a:effectLst>
              </a:rPr>
            </a:br>
            <a:r>
              <a:rPr lang="en-AU" sz="2800" b="1" cap="none" spc="0" dirty="0">
                <a:ln w="6600">
                  <a:solidFill>
                    <a:schemeClr val="accent2"/>
                  </a:solidFill>
                  <a:prstDash val="solid"/>
                </a:ln>
                <a:solidFill>
                  <a:srgbClr val="FFFFFF"/>
                </a:solidFill>
                <a:effectLst>
                  <a:outerShdw dist="38100" dir="2700000" algn="tl" rotWithShape="0">
                    <a:schemeClr val="accent2"/>
                  </a:outerShdw>
                </a:effectLst>
              </a:rPr>
              <a:t> Sausage</a:t>
            </a:r>
          </a:p>
          <a:p>
            <a:pPr algn="ctr"/>
            <a:r>
              <a:rPr lang="en-AU" sz="2800" b="1" dirty="0">
                <a:ln w="6600">
                  <a:solidFill>
                    <a:schemeClr val="accent2"/>
                  </a:solidFill>
                  <a:prstDash val="solid"/>
                </a:ln>
                <a:solidFill>
                  <a:srgbClr val="FFFFFF"/>
                </a:solidFill>
                <a:effectLst>
                  <a:outerShdw dist="38100" dir="2700000" algn="tl" rotWithShape="0">
                    <a:schemeClr val="accent2"/>
                  </a:outerShdw>
                </a:effectLst>
              </a:rPr>
              <a:t>Rolls</a:t>
            </a:r>
            <a:endParaRPr lang="en-AU" sz="2800" b="1" cap="none" spc="0" dirty="0">
              <a:ln w="6600">
                <a:solidFill>
                  <a:schemeClr val="accent2"/>
                </a:solidFill>
                <a:prstDash val="solid"/>
              </a:ln>
              <a:solidFill>
                <a:srgbClr val="FFFFFF"/>
              </a:solidFill>
              <a:effectLst>
                <a:outerShdw dist="38100" dir="2700000" algn="tl" rotWithShape="0">
                  <a:schemeClr val="accent2"/>
                </a:outerShdw>
              </a:effectLst>
            </a:endParaRPr>
          </a:p>
        </p:txBody>
      </p:sp>
      <p:pic>
        <p:nvPicPr>
          <p:cNvPr id="4114" name="Picture 4113">
            <a:extLst>
              <a:ext uri="{FF2B5EF4-FFF2-40B4-BE49-F238E27FC236}">
                <a16:creationId xmlns:a16="http://schemas.microsoft.com/office/drawing/2014/main" id="{E97540C0-F9C3-4FB9-99E0-5F09C3D6C0A3}"/>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0223537" y="4230326"/>
            <a:ext cx="1968464" cy="2624620"/>
          </a:xfrm>
          <a:prstGeom prst="ellipse">
            <a:avLst/>
          </a:prstGeom>
          <a:ln>
            <a:noFill/>
          </a:ln>
          <a:effectLst>
            <a:softEdge rad="112500"/>
          </a:effectLst>
        </p:spPr>
      </p:pic>
      <p:pic>
        <p:nvPicPr>
          <p:cNvPr id="4113" name="Graphic 4112" descr="Arrow: Rotate right">
            <a:extLst>
              <a:ext uri="{FF2B5EF4-FFF2-40B4-BE49-F238E27FC236}">
                <a16:creationId xmlns:a16="http://schemas.microsoft.com/office/drawing/2014/main" id="{0379C2AA-D810-4426-BE1D-3B29CDA9B837}"/>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rot="5874354">
            <a:off x="1799675" y="427753"/>
            <a:ext cx="914400" cy="1884185"/>
          </a:xfrm>
          <a:prstGeom prst="rect">
            <a:avLst/>
          </a:prstGeom>
        </p:spPr>
      </p:pic>
      <p:pic>
        <p:nvPicPr>
          <p:cNvPr id="64" name="Graphic 63" descr="Arrow: Rotate right">
            <a:extLst>
              <a:ext uri="{FF2B5EF4-FFF2-40B4-BE49-F238E27FC236}">
                <a16:creationId xmlns:a16="http://schemas.microsoft.com/office/drawing/2014/main" id="{18DC653E-D217-46CF-94BF-B476448F9DA7}"/>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rot="4662231" flipV="1">
            <a:off x="3644114" y="473273"/>
            <a:ext cx="914400" cy="1884185"/>
          </a:xfrm>
          <a:prstGeom prst="rect">
            <a:avLst/>
          </a:prstGeom>
        </p:spPr>
      </p:pic>
    </p:spTree>
    <p:extLst>
      <p:ext uri="{BB962C8B-B14F-4D97-AF65-F5344CB8AC3E}">
        <p14:creationId xmlns:p14="http://schemas.microsoft.com/office/powerpoint/2010/main" val="2062398658"/>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722E2CD-5355-4332-AAD5-7C394C166EF7}"/>
              </a:ext>
            </a:extLst>
          </p:cNvPr>
          <p:cNvSpPr/>
          <p:nvPr/>
        </p:nvSpPr>
        <p:spPr>
          <a:xfrm>
            <a:off x="3689004" y="3779303"/>
            <a:ext cx="6102400" cy="3108543"/>
          </a:xfrm>
          <a:prstGeom prst="rect">
            <a:avLst/>
          </a:prstGeom>
        </p:spPr>
        <p:txBody>
          <a:bodyPr wrap="square">
            <a:spAutoFit/>
          </a:bodyPr>
          <a:lstStyle/>
          <a:p>
            <a:pPr algn="ctr"/>
            <a:r>
              <a:rPr lang="en-AU" sz="1400" dirty="0"/>
              <a:t>We had a fun day serving a sizzle to around fifty people from a broad multicultural cross section of our local community. We were able to attract not only passes by but people from across the road and other organisations within the area. </a:t>
            </a:r>
            <a:br>
              <a:rPr lang="en-AU" sz="1400" dirty="0"/>
            </a:br>
            <a:r>
              <a:rPr lang="en-AU" sz="1400" dirty="0"/>
              <a:t>We had Halal, Beef and Texas Chilli sausages along with the customary Sauces and Fried Onion served in either bread buns or bread slices and the Texas ones being not to spicy and very delicious. We enjoyed interacting with our community to share our good fortune. </a:t>
            </a:r>
            <a:br>
              <a:rPr lang="en-AU" sz="1400" dirty="0"/>
            </a:br>
            <a:r>
              <a:rPr lang="en-AU" sz="1400" dirty="0"/>
              <a:t>It can be seen from this that a simple exchange of giving can attract and give opportunity to interact with diverse people and bring community together. We hope to do this again in the future. If any of you out there have any ideas to bring community together with a low cost or no cost idea or activity please feel free to communicate yours thoughts or comments to us on our Facebook page… Thankyou…</a:t>
            </a:r>
          </a:p>
        </p:txBody>
      </p:sp>
      <p:sp>
        <p:nvSpPr>
          <p:cNvPr id="4" name="Slide Number Placeholder 3">
            <a:extLst>
              <a:ext uri="{FF2B5EF4-FFF2-40B4-BE49-F238E27FC236}">
                <a16:creationId xmlns:a16="http://schemas.microsoft.com/office/drawing/2014/main" id="{B10A715D-E2C1-41A1-9167-6087F3DD640D}"/>
              </a:ext>
            </a:extLst>
          </p:cNvPr>
          <p:cNvSpPr>
            <a:spLocks noGrp="1"/>
          </p:cNvSpPr>
          <p:nvPr>
            <p:ph type="sldNum" sz="quarter" idx="12"/>
          </p:nvPr>
        </p:nvSpPr>
        <p:spPr/>
        <p:txBody>
          <a:bodyPr/>
          <a:lstStyle/>
          <a:p>
            <a:fld id="{8BA4BDE3-5A89-42C7-AB42-62A4579BAF3A}" type="slidenum">
              <a:rPr lang="en-AU" smtClean="0"/>
              <a:t>25</a:t>
            </a:fld>
            <a:endParaRPr lang="en-AU" dirty="0"/>
          </a:p>
        </p:txBody>
      </p:sp>
      <p:pic>
        <p:nvPicPr>
          <p:cNvPr id="7" name="Picture 6">
            <a:extLst>
              <a:ext uri="{FF2B5EF4-FFF2-40B4-BE49-F238E27FC236}">
                <a16:creationId xmlns:a16="http://schemas.microsoft.com/office/drawing/2014/main" id="{9C928A6E-1816-4222-A1B7-B811A39DF16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13618" y="254387"/>
            <a:ext cx="1488017" cy="1984023"/>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9" name="Picture 8">
            <a:extLst>
              <a:ext uri="{FF2B5EF4-FFF2-40B4-BE49-F238E27FC236}">
                <a16:creationId xmlns:a16="http://schemas.microsoft.com/office/drawing/2014/main" id="{5BE8D7AC-44FD-42ED-B8BE-2B932D8004C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58866" y="346988"/>
            <a:ext cx="1488017" cy="1984023"/>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7" name="Picture 16">
            <a:extLst>
              <a:ext uri="{FF2B5EF4-FFF2-40B4-BE49-F238E27FC236}">
                <a16:creationId xmlns:a16="http://schemas.microsoft.com/office/drawing/2014/main" id="{5AB80FA3-81AF-47F4-9961-057AC727531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653309">
            <a:off x="281781" y="2377570"/>
            <a:ext cx="1419982" cy="1893310"/>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21" name="Picture 20">
            <a:extLst>
              <a:ext uri="{FF2B5EF4-FFF2-40B4-BE49-F238E27FC236}">
                <a16:creationId xmlns:a16="http://schemas.microsoft.com/office/drawing/2014/main" id="{A69C8F27-E648-4400-BBF7-041DD2F77C1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521856">
            <a:off x="10044880" y="211258"/>
            <a:ext cx="1886546" cy="251539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23" name="Picture 22">
            <a:extLst>
              <a:ext uri="{FF2B5EF4-FFF2-40B4-BE49-F238E27FC236}">
                <a16:creationId xmlns:a16="http://schemas.microsoft.com/office/drawing/2014/main" id="{0EA167A7-A220-4D3F-A478-EDD5E1A80F8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007512" y="1441160"/>
            <a:ext cx="1662913" cy="2217217"/>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27" name="Picture 26">
            <a:extLst>
              <a:ext uri="{FF2B5EF4-FFF2-40B4-BE49-F238E27FC236}">
                <a16:creationId xmlns:a16="http://schemas.microsoft.com/office/drawing/2014/main" id="{0AAC7197-356F-4400-BDC7-1F8800ED437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372727" y="792429"/>
            <a:ext cx="2105886" cy="2807848"/>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15" name="Picture 14">
            <a:extLst>
              <a:ext uri="{FF2B5EF4-FFF2-40B4-BE49-F238E27FC236}">
                <a16:creationId xmlns:a16="http://schemas.microsoft.com/office/drawing/2014/main" id="{9E2C2A40-A9FA-46B0-AB5E-E737A4A6F942}"/>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007512" y="4182726"/>
            <a:ext cx="1767140" cy="2356186"/>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25" name="Picture 24">
            <a:extLst>
              <a:ext uri="{FF2B5EF4-FFF2-40B4-BE49-F238E27FC236}">
                <a16:creationId xmlns:a16="http://schemas.microsoft.com/office/drawing/2014/main" id="{A39240DB-585F-44DA-B0E5-81AFA6141429}"/>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753067">
            <a:off x="10312077" y="2819928"/>
            <a:ext cx="1560060" cy="208008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1" name="Picture 10">
            <a:extLst>
              <a:ext uri="{FF2B5EF4-FFF2-40B4-BE49-F238E27FC236}">
                <a16:creationId xmlns:a16="http://schemas.microsoft.com/office/drawing/2014/main" id="{BBDA9439-A5E4-49AB-887D-6976FD392FF9}"/>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rot="11414535" flipV="1">
            <a:off x="1652602" y="3911012"/>
            <a:ext cx="1907460" cy="2543281"/>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pic>
        <p:nvPicPr>
          <p:cNvPr id="13" name="Picture 12">
            <a:extLst>
              <a:ext uri="{FF2B5EF4-FFF2-40B4-BE49-F238E27FC236}">
                <a16:creationId xmlns:a16="http://schemas.microsoft.com/office/drawing/2014/main" id="{2DCE0038-8D3C-4174-98A6-AA23B3456BDD}"/>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771671" y="1522274"/>
            <a:ext cx="1686715" cy="2248953"/>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5" name="Rectangle 4">
            <a:extLst>
              <a:ext uri="{FF2B5EF4-FFF2-40B4-BE49-F238E27FC236}">
                <a16:creationId xmlns:a16="http://schemas.microsoft.com/office/drawing/2014/main" id="{4405133F-3B8D-4616-A6AC-EE84B4F72DC8}"/>
              </a:ext>
            </a:extLst>
          </p:cNvPr>
          <p:cNvSpPr/>
          <p:nvPr/>
        </p:nvSpPr>
        <p:spPr>
          <a:xfrm>
            <a:off x="4057208" y="1686"/>
            <a:ext cx="4572000" cy="892552"/>
          </a:xfrm>
          <a:prstGeom prst="rect">
            <a:avLst/>
          </a:prstGeom>
        </p:spPr>
        <p:txBody>
          <a:bodyPr>
            <a:spAutoFit/>
          </a:bodyPr>
          <a:lstStyle/>
          <a:p>
            <a:pPr algn="ctr"/>
            <a:r>
              <a:rPr lang="en-AU" sz="2800" dirty="0">
                <a:solidFill>
                  <a:srgbClr val="336600"/>
                </a:solidFill>
              </a:rPr>
              <a:t>Community BBQ @ Sudbury</a:t>
            </a:r>
          </a:p>
          <a:p>
            <a:br>
              <a:rPr lang="en-AU" sz="1200" dirty="0"/>
            </a:br>
            <a:endParaRPr lang="en-AU" sz="1200" dirty="0"/>
          </a:p>
        </p:txBody>
      </p:sp>
      <p:sp>
        <p:nvSpPr>
          <p:cNvPr id="8" name="Rectangle 7">
            <a:extLst>
              <a:ext uri="{FF2B5EF4-FFF2-40B4-BE49-F238E27FC236}">
                <a16:creationId xmlns:a16="http://schemas.microsoft.com/office/drawing/2014/main" id="{CCEF836D-8FA9-43D0-971B-7AF1EEAD6870}"/>
              </a:ext>
            </a:extLst>
          </p:cNvPr>
          <p:cNvSpPr/>
          <p:nvPr/>
        </p:nvSpPr>
        <p:spPr>
          <a:xfrm>
            <a:off x="3602324" y="544057"/>
            <a:ext cx="1758641" cy="3108543"/>
          </a:xfrm>
          <a:prstGeom prst="rect">
            <a:avLst/>
          </a:prstGeom>
        </p:spPr>
        <p:txBody>
          <a:bodyPr wrap="square">
            <a:spAutoFit/>
          </a:bodyPr>
          <a:lstStyle/>
          <a:p>
            <a:pPr algn="ctr"/>
            <a:r>
              <a:rPr lang="en-AU" sz="1400" dirty="0"/>
              <a:t>On Wednesday</a:t>
            </a:r>
            <a:br>
              <a:rPr lang="en-AU" sz="1400" dirty="0"/>
            </a:br>
            <a:r>
              <a:rPr lang="en-AU" sz="1400" dirty="0"/>
              <a:t> 22nd of August </a:t>
            </a:r>
            <a:br>
              <a:rPr lang="en-AU" sz="1400" dirty="0"/>
            </a:br>
            <a:r>
              <a:rPr lang="en-AU" sz="1400" dirty="0"/>
              <a:t>we at Sudbury House</a:t>
            </a:r>
            <a:br>
              <a:rPr lang="en-AU" sz="1400" dirty="0"/>
            </a:br>
            <a:r>
              <a:rPr lang="en-AU" sz="1400" dirty="0"/>
              <a:t>held a Sausage Sizzle</a:t>
            </a:r>
            <a:br>
              <a:rPr lang="en-AU" sz="1400" dirty="0"/>
            </a:br>
            <a:r>
              <a:rPr lang="en-AU" sz="1400" dirty="0"/>
              <a:t>for the Community, </a:t>
            </a:r>
            <a:br>
              <a:rPr lang="en-AU" sz="1400" dirty="0"/>
            </a:br>
            <a:r>
              <a:rPr lang="en-AU" sz="1400" dirty="0"/>
              <a:t>at the front of our</a:t>
            </a:r>
            <a:br>
              <a:rPr lang="en-AU" sz="1400" dirty="0"/>
            </a:br>
            <a:r>
              <a:rPr lang="en-AU" sz="1400" dirty="0"/>
              <a:t> premises. </a:t>
            </a:r>
            <a:br>
              <a:rPr lang="en-AU" sz="1400" dirty="0"/>
            </a:br>
            <a:r>
              <a:rPr lang="en-AU" sz="1400" dirty="0"/>
              <a:t>We received a</a:t>
            </a:r>
            <a:br>
              <a:rPr lang="en-AU" sz="1400" dirty="0"/>
            </a:br>
            <a:r>
              <a:rPr lang="en-AU" sz="1400" dirty="0"/>
              <a:t> large amount of</a:t>
            </a:r>
            <a:br>
              <a:rPr lang="en-AU" sz="1400" dirty="0"/>
            </a:br>
            <a:r>
              <a:rPr lang="en-AU" sz="1400" dirty="0"/>
              <a:t> sausages from </a:t>
            </a:r>
            <a:br>
              <a:rPr lang="en-AU" sz="1400" dirty="0"/>
            </a:br>
            <a:r>
              <a:rPr lang="en-AU" sz="1400" dirty="0"/>
              <a:t>PEEDAC</a:t>
            </a:r>
            <a:br>
              <a:rPr lang="en-AU" sz="1400" dirty="0"/>
            </a:br>
            <a:r>
              <a:rPr lang="en-AU" sz="1400" dirty="0"/>
              <a:t> and we thank </a:t>
            </a:r>
            <a:br>
              <a:rPr lang="en-AU" sz="1400" dirty="0"/>
            </a:br>
            <a:r>
              <a:rPr lang="en-AU" sz="1400" dirty="0"/>
              <a:t>them for that </a:t>
            </a:r>
            <a:br>
              <a:rPr lang="en-AU" sz="1400" dirty="0"/>
            </a:br>
            <a:r>
              <a:rPr lang="en-AU" sz="1400" dirty="0"/>
              <a:t>donation. </a:t>
            </a:r>
          </a:p>
        </p:txBody>
      </p:sp>
      <p:sp>
        <p:nvSpPr>
          <p:cNvPr id="10" name="Rectangle 9">
            <a:extLst>
              <a:ext uri="{FF2B5EF4-FFF2-40B4-BE49-F238E27FC236}">
                <a16:creationId xmlns:a16="http://schemas.microsoft.com/office/drawing/2014/main" id="{8F25E71A-D7DC-4271-92B7-2D554BFD3882}"/>
              </a:ext>
            </a:extLst>
          </p:cNvPr>
          <p:cNvSpPr/>
          <p:nvPr/>
        </p:nvSpPr>
        <p:spPr>
          <a:xfrm>
            <a:off x="7488319" y="455316"/>
            <a:ext cx="2509487" cy="3323987"/>
          </a:xfrm>
          <a:prstGeom prst="rect">
            <a:avLst/>
          </a:prstGeom>
        </p:spPr>
        <p:txBody>
          <a:bodyPr wrap="square">
            <a:spAutoFit/>
          </a:bodyPr>
          <a:lstStyle/>
          <a:p>
            <a:pPr algn="ctr"/>
            <a:r>
              <a:rPr lang="en-AU" sz="1400" dirty="0"/>
              <a:t>We decided to do a spontaneous Community BBQ.</a:t>
            </a:r>
            <a:br>
              <a:rPr lang="en-AU" sz="1400" dirty="0"/>
            </a:br>
            <a:r>
              <a:rPr lang="en-AU" sz="1400" dirty="0"/>
              <a:t>Stuart Mackenzie a Volunteer</a:t>
            </a:r>
            <a:br>
              <a:rPr lang="en-AU" sz="1400" dirty="0"/>
            </a:br>
            <a:r>
              <a:rPr lang="en-AU" sz="1400" dirty="0"/>
              <a:t> at Sudbury House tended </a:t>
            </a:r>
            <a:br>
              <a:rPr lang="en-AU" sz="1400" dirty="0"/>
            </a:br>
            <a:r>
              <a:rPr lang="en-AU" sz="1400" dirty="0"/>
              <a:t>to the BBQ and </a:t>
            </a:r>
            <a:br>
              <a:rPr lang="en-AU" sz="1400" dirty="0"/>
            </a:br>
            <a:r>
              <a:rPr lang="en-AU" sz="1400" dirty="0"/>
              <a:t>Virginia </a:t>
            </a:r>
            <a:br>
              <a:rPr lang="en-AU" sz="1400" dirty="0"/>
            </a:br>
            <a:r>
              <a:rPr lang="en-AU" sz="1400" dirty="0"/>
              <a:t>our executive manager </a:t>
            </a:r>
            <a:br>
              <a:rPr lang="en-AU" sz="1400" dirty="0"/>
            </a:br>
            <a:r>
              <a:rPr lang="en-AU" sz="1400" dirty="0"/>
              <a:t>came out to be a part of the activity and take pictures </a:t>
            </a:r>
            <a:br>
              <a:rPr lang="en-AU" sz="1400" dirty="0"/>
            </a:br>
            <a:r>
              <a:rPr lang="en-AU" sz="1400" dirty="0"/>
              <a:t>of the event. </a:t>
            </a:r>
            <a:br>
              <a:rPr lang="en-AU" sz="1400" dirty="0"/>
            </a:br>
            <a:r>
              <a:rPr lang="en-AU" sz="1400" dirty="0"/>
              <a:t>Our Operations Coordinator Curtis served the Sizzles and later Michelle our Administration Officer also served to the passers-by.</a:t>
            </a:r>
          </a:p>
        </p:txBody>
      </p:sp>
      <p:pic>
        <p:nvPicPr>
          <p:cNvPr id="19" name="Picture 18">
            <a:extLst>
              <a:ext uri="{FF2B5EF4-FFF2-40B4-BE49-F238E27FC236}">
                <a16:creationId xmlns:a16="http://schemas.microsoft.com/office/drawing/2014/main" id="{E4C15971-163F-4DFD-84CD-996729FEAAFF}"/>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361037" y="4473174"/>
            <a:ext cx="1597829" cy="2130439"/>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26053627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WordArt 2">
            <a:extLst>
              <a:ext uri="{FF2B5EF4-FFF2-40B4-BE49-F238E27FC236}">
                <a16:creationId xmlns:a16="http://schemas.microsoft.com/office/drawing/2014/main" id="{44781D47-34ED-45C3-9B05-260B2C481644}"/>
              </a:ext>
            </a:extLst>
          </p:cNvPr>
          <p:cNvSpPr>
            <a:spLocks noChangeArrowheads="1" noChangeShapeType="1" noTextEdit="1"/>
          </p:cNvSpPr>
          <p:nvPr/>
        </p:nvSpPr>
        <p:spPr bwMode="auto">
          <a:xfrm>
            <a:off x="3425957" y="53326"/>
            <a:ext cx="5000017" cy="1040859"/>
          </a:xfrm>
          <a:prstGeom prst="rect">
            <a:avLst/>
          </a:prstGeom>
          <a:extLst>
            <a:ext uri="{91240B29-F687-4F45-9708-019B960494DF}">
              <a14:hiddenLine xmlns:a14="http://schemas.microsoft.com/office/drawing/2010/main" w="9525">
                <a:solidFill>
                  <a:srgbClr val="548DD4"/>
                </a:solidFill>
                <a:round/>
                <a:headEnd/>
                <a:tailEnd/>
              </a14:hiddenLine>
            </a:ext>
            <a:ext uri="{AF507438-7753-43E0-B8FC-AC1667EBCBE1}">
              <a14:hiddenEffects xmlns:a14="http://schemas.microsoft.com/office/drawing/2010/main">
                <a:effectLst/>
              </a14:hiddenEffects>
            </a:ext>
          </a:extLst>
        </p:spPr>
        <p:txBody>
          <a:bodyPr wrap="none" fromWordArt="1">
            <a:prstTxWarp prst="textPlain">
              <a:avLst>
                <a:gd name="adj" fmla="val 50000"/>
              </a:avLst>
            </a:prstTxWarp>
          </a:bodyPr>
          <a:lstStyle/>
          <a:p>
            <a:pPr algn="ctr" rtl="0">
              <a:buNone/>
            </a:pPr>
            <a:r>
              <a:rPr lang="en-AU" sz="4800" b="1" kern="10" spc="-240" dirty="0">
                <a:ln>
                  <a:noFill/>
                </a:ln>
                <a:gradFill rotWithShape="0">
                  <a:gsLst>
                    <a:gs pos="0">
                      <a:srgbClr val="0000FF">
                        <a:gamma/>
                        <a:tint val="20000"/>
                        <a:invGamma/>
                        <a:alpha val="80000"/>
                      </a:srgbClr>
                    </a:gs>
                    <a:gs pos="100000">
                      <a:srgbClr val="0000FF"/>
                    </a:gs>
                  </a:gsLst>
                  <a:lin ang="5400000" scaled="1"/>
                </a:gradFill>
                <a:effectLst/>
                <a:latin typeface="Tall Paul" panose="00000400000000000000" pitchFamily="2" charset="0"/>
              </a:rPr>
              <a:t>Before we go tonight...</a:t>
            </a:r>
          </a:p>
        </p:txBody>
      </p:sp>
      <p:sp>
        <p:nvSpPr>
          <p:cNvPr id="7" name="TextBox 6">
            <a:extLst>
              <a:ext uri="{FF2B5EF4-FFF2-40B4-BE49-F238E27FC236}">
                <a16:creationId xmlns:a16="http://schemas.microsoft.com/office/drawing/2014/main" id="{E8CFB254-F88A-4B15-800A-1C2C56AA1B6C}"/>
              </a:ext>
            </a:extLst>
          </p:cNvPr>
          <p:cNvSpPr txBox="1"/>
          <p:nvPr/>
        </p:nvSpPr>
        <p:spPr>
          <a:xfrm>
            <a:off x="1449573" y="1191839"/>
            <a:ext cx="10605515" cy="5447645"/>
          </a:xfrm>
          <a:prstGeom prst="rect">
            <a:avLst/>
          </a:prstGeom>
          <a:noFill/>
        </p:spPr>
        <p:txBody>
          <a:bodyPr wrap="square" rIns="2124000" rtlCol="0">
            <a:spAutoFit/>
          </a:bodyPr>
          <a:lstStyle/>
          <a:p>
            <a:pPr algn="ctr"/>
            <a:r>
              <a:rPr lang="en-AU" sz="3600" dirty="0">
                <a:solidFill>
                  <a:srgbClr val="0000CC"/>
                </a:solidFill>
                <a:latin typeface="Bradley Hand ITC" panose="03070402050302030203" pitchFamily="66" charset="0"/>
              </a:rPr>
              <a:t>Everyone would like to thankyou  </a:t>
            </a:r>
            <a:br>
              <a:rPr lang="en-AU" sz="3600" dirty="0">
                <a:solidFill>
                  <a:srgbClr val="0000CC"/>
                </a:solidFill>
                <a:latin typeface="Bradley Hand ITC" panose="03070402050302030203" pitchFamily="66" charset="0"/>
              </a:rPr>
            </a:br>
            <a:r>
              <a:rPr lang="en-AU" sz="4800" dirty="0">
                <a:solidFill>
                  <a:srgbClr val="0000CC"/>
                </a:solidFill>
                <a:latin typeface="Bradley Hand ITC" panose="03070402050302030203" pitchFamily="66" charset="0"/>
              </a:rPr>
              <a:t>Kim &amp;  Jacqui</a:t>
            </a:r>
          </a:p>
          <a:p>
            <a:pPr algn="ctr"/>
            <a:r>
              <a:rPr lang="en-AU" sz="3600" dirty="0">
                <a:solidFill>
                  <a:srgbClr val="0000CC"/>
                </a:solidFill>
                <a:latin typeface="Bradley Hand ITC" panose="03070402050302030203" pitchFamily="66" charset="0"/>
              </a:rPr>
              <a:t> for your wonderful contributions to </a:t>
            </a:r>
            <a:r>
              <a:rPr lang="en-AU" sz="4800" dirty="0">
                <a:solidFill>
                  <a:srgbClr val="0000CC"/>
                </a:solidFill>
                <a:latin typeface="Bradley Hand ITC" panose="03070402050302030203" pitchFamily="66" charset="0"/>
              </a:rPr>
              <a:t>Sudbury House </a:t>
            </a:r>
          </a:p>
          <a:p>
            <a:pPr algn="ctr"/>
            <a:r>
              <a:rPr lang="en-AU" sz="3600" dirty="0">
                <a:solidFill>
                  <a:srgbClr val="0000CC"/>
                </a:solidFill>
                <a:latin typeface="Bradley Hand ITC" panose="03070402050302030203" pitchFamily="66" charset="0"/>
              </a:rPr>
              <a:t>across all areas </a:t>
            </a:r>
            <a:br>
              <a:rPr lang="en-AU" sz="3600" dirty="0">
                <a:solidFill>
                  <a:srgbClr val="0000CC"/>
                </a:solidFill>
                <a:latin typeface="Bradley Hand ITC" panose="03070402050302030203" pitchFamily="66" charset="0"/>
              </a:rPr>
            </a:br>
            <a:r>
              <a:rPr lang="en-AU" sz="3600" dirty="0">
                <a:solidFill>
                  <a:srgbClr val="0000CC"/>
                </a:solidFill>
                <a:latin typeface="Bradley Hand ITC" panose="03070402050302030203" pitchFamily="66" charset="0"/>
              </a:rPr>
              <a:t>of our community </a:t>
            </a:r>
            <a:br>
              <a:rPr lang="en-AU" sz="3600" dirty="0">
                <a:solidFill>
                  <a:srgbClr val="0000CC"/>
                </a:solidFill>
                <a:latin typeface="Bradley Hand ITC" panose="03070402050302030203" pitchFamily="66" charset="0"/>
              </a:rPr>
            </a:br>
            <a:r>
              <a:rPr lang="en-AU" sz="3600" dirty="0">
                <a:solidFill>
                  <a:srgbClr val="0000CC"/>
                </a:solidFill>
                <a:latin typeface="Bradley Hand ITC" panose="03070402050302030203" pitchFamily="66" charset="0"/>
              </a:rPr>
              <a:t>and wish you </a:t>
            </a:r>
            <a:br>
              <a:rPr lang="en-AU" sz="3600" dirty="0">
                <a:solidFill>
                  <a:srgbClr val="0000CC"/>
                </a:solidFill>
                <a:latin typeface="Bradley Hand ITC" panose="03070402050302030203" pitchFamily="66" charset="0"/>
              </a:rPr>
            </a:br>
            <a:r>
              <a:rPr lang="en-AU" sz="3600" dirty="0">
                <a:solidFill>
                  <a:srgbClr val="0000CC"/>
                </a:solidFill>
                <a:latin typeface="Bradley Hand ITC" panose="03070402050302030203" pitchFamily="66" charset="0"/>
              </a:rPr>
              <a:t>all the best for your</a:t>
            </a:r>
            <a:br>
              <a:rPr lang="en-AU" sz="3600" dirty="0">
                <a:solidFill>
                  <a:srgbClr val="0000CC"/>
                </a:solidFill>
                <a:latin typeface="Bradley Hand ITC" panose="03070402050302030203" pitchFamily="66" charset="0"/>
              </a:rPr>
            </a:br>
            <a:r>
              <a:rPr lang="en-AU" sz="3600" dirty="0">
                <a:solidFill>
                  <a:srgbClr val="0000CC"/>
                </a:solidFill>
                <a:latin typeface="Bradley Hand ITC" panose="03070402050302030203" pitchFamily="66" charset="0"/>
              </a:rPr>
              <a:t> health, wellness and future…</a:t>
            </a:r>
          </a:p>
        </p:txBody>
      </p:sp>
      <p:pic>
        <p:nvPicPr>
          <p:cNvPr id="6" name="Picture 5">
            <a:extLst>
              <a:ext uri="{FF2B5EF4-FFF2-40B4-BE49-F238E27FC236}">
                <a16:creationId xmlns:a16="http://schemas.microsoft.com/office/drawing/2014/main" id="{91DE75FE-1E47-49AE-A3CC-365CCD0873F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76021" y="344741"/>
            <a:ext cx="1906662" cy="1906662"/>
          </a:xfrm>
          <a:prstGeom prst="ellipse">
            <a:avLst/>
          </a:prstGeom>
          <a:ln w="3175">
            <a:solidFill>
              <a:schemeClr val="tx1"/>
            </a:solidFill>
          </a:ln>
          <a:effectLst>
            <a:softEdge rad="50800"/>
          </a:effectLst>
        </p:spPr>
      </p:pic>
      <p:sp>
        <p:nvSpPr>
          <p:cNvPr id="8" name="TextBox 7">
            <a:extLst>
              <a:ext uri="{FF2B5EF4-FFF2-40B4-BE49-F238E27FC236}">
                <a16:creationId xmlns:a16="http://schemas.microsoft.com/office/drawing/2014/main" id="{30AE86E1-DE0C-4B90-9904-6615B93ADFC7}"/>
              </a:ext>
            </a:extLst>
          </p:cNvPr>
          <p:cNvSpPr txBox="1"/>
          <p:nvPr/>
        </p:nvSpPr>
        <p:spPr>
          <a:xfrm>
            <a:off x="9385418" y="4363712"/>
            <a:ext cx="2714017" cy="1200329"/>
          </a:xfrm>
          <a:prstGeom prst="rect">
            <a:avLst/>
          </a:prstGeom>
          <a:noFill/>
        </p:spPr>
        <p:txBody>
          <a:bodyPr wrap="square" rtlCol="0">
            <a:spAutoFit/>
          </a:bodyPr>
          <a:lstStyle/>
          <a:p>
            <a:pPr algn="ctr"/>
            <a:r>
              <a:rPr lang="en-AU" dirty="0">
                <a:solidFill>
                  <a:srgbClr val="7030A0"/>
                </a:solidFill>
              </a:rPr>
              <a:t>Kim Wedge</a:t>
            </a:r>
          </a:p>
          <a:p>
            <a:pPr algn="ctr"/>
            <a:r>
              <a:rPr lang="en-AU" dirty="0">
                <a:solidFill>
                  <a:srgbClr val="7030A0"/>
                </a:solidFill>
              </a:rPr>
              <a:t>Retiring Chairperson</a:t>
            </a:r>
          </a:p>
          <a:p>
            <a:pPr algn="ctr"/>
            <a:r>
              <a:rPr lang="en-AU" dirty="0">
                <a:solidFill>
                  <a:srgbClr val="7030A0"/>
                </a:solidFill>
              </a:rPr>
              <a:t>Sudbury House </a:t>
            </a:r>
            <a:br>
              <a:rPr lang="en-AU" dirty="0">
                <a:solidFill>
                  <a:srgbClr val="7030A0"/>
                </a:solidFill>
              </a:rPr>
            </a:br>
            <a:r>
              <a:rPr lang="en-AU" dirty="0">
                <a:solidFill>
                  <a:srgbClr val="7030A0"/>
                </a:solidFill>
              </a:rPr>
              <a:t>Board of Management.</a:t>
            </a:r>
          </a:p>
        </p:txBody>
      </p:sp>
      <p:pic>
        <p:nvPicPr>
          <p:cNvPr id="4" name="Picture 3">
            <a:extLst>
              <a:ext uri="{FF2B5EF4-FFF2-40B4-BE49-F238E27FC236}">
                <a16:creationId xmlns:a16="http://schemas.microsoft.com/office/drawing/2014/main" id="{2282DC47-F8A0-4269-B342-5041D8C8D49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8650" y="344741"/>
            <a:ext cx="1832017" cy="1832017"/>
          </a:xfrm>
          <a:prstGeom prst="ellipse">
            <a:avLst/>
          </a:prstGeom>
          <a:ln>
            <a:noFill/>
          </a:ln>
          <a:effectLst>
            <a:softEdge rad="112500"/>
          </a:effectLst>
        </p:spPr>
      </p:pic>
      <p:sp>
        <p:nvSpPr>
          <p:cNvPr id="9" name="TextBox 8">
            <a:extLst>
              <a:ext uri="{FF2B5EF4-FFF2-40B4-BE49-F238E27FC236}">
                <a16:creationId xmlns:a16="http://schemas.microsoft.com/office/drawing/2014/main" id="{2C21CA29-ED09-4B31-ADA7-D0CE7AC05CE9}"/>
              </a:ext>
            </a:extLst>
          </p:cNvPr>
          <p:cNvSpPr txBox="1"/>
          <p:nvPr/>
        </p:nvSpPr>
        <p:spPr>
          <a:xfrm>
            <a:off x="136912" y="4470716"/>
            <a:ext cx="2714017" cy="1200329"/>
          </a:xfrm>
          <a:prstGeom prst="rect">
            <a:avLst/>
          </a:prstGeom>
          <a:noFill/>
        </p:spPr>
        <p:txBody>
          <a:bodyPr wrap="square" rtlCol="0">
            <a:spAutoFit/>
          </a:bodyPr>
          <a:lstStyle/>
          <a:p>
            <a:pPr algn="ctr"/>
            <a:r>
              <a:rPr lang="en-AU" dirty="0">
                <a:solidFill>
                  <a:srgbClr val="7030A0"/>
                </a:solidFill>
              </a:rPr>
              <a:t>Jacqui Hunt-Smith</a:t>
            </a:r>
          </a:p>
          <a:p>
            <a:pPr algn="ctr"/>
            <a:r>
              <a:rPr lang="en-AU" dirty="0">
                <a:solidFill>
                  <a:srgbClr val="7030A0"/>
                </a:solidFill>
              </a:rPr>
              <a:t>Retiring Vice Chairperson</a:t>
            </a:r>
          </a:p>
          <a:p>
            <a:pPr algn="ctr"/>
            <a:r>
              <a:rPr lang="en-AU" dirty="0">
                <a:solidFill>
                  <a:srgbClr val="7030A0"/>
                </a:solidFill>
              </a:rPr>
              <a:t>Sudbury House </a:t>
            </a:r>
            <a:br>
              <a:rPr lang="en-AU" dirty="0">
                <a:solidFill>
                  <a:srgbClr val="7030A0"/>
                </a:solidFill>
              </a:rPr>
            </a:br>
            <a:r>
              <a:rPr lang="en-AU" dirty="0">
                <a:solidFill>
                  <a:srgbClr val="7030A0"/>
                </a:solidFill>
              </a:rPr>
              <a:t>Board of Management.</a:t>
            </a:r>
          </a:p>
        </p:txBody>
      </p:sp>
    </p:spTree>
    <p:extLst>
      <p:ext uri="{BB962C8B-B14F-4D97-AF65-F5344CB8AC3E}">
        <p14:creationId xmlns:p14="http://schemas.microsoft.com/office/powerpoint/2010/main" val="362725144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8569F68A-FCCB-4CDB-A971-7078F50F7E7F}"/>
              </a:ext>
            </a:extLst>
          </p:cNvPr>
          <p:cNvSpPr txBox="1"/>
          <p:nvPr/>
        </p:nvSpPr>
        <p:spPr>
          <a:xfrm>
            <a:off x="394333" y="4777681"/>
            <a:ext cx="6807200" cy="1699491"/>
          </a:xfrm>
          <a:prstGeom prst="rect">
            <a:avLst/>
          </a:prstGeom>
          <a:solidFill>
            <a:schemeClr val="bg1"/>
          </a:solidFill>
        </p:spPr>
        <p:txBody>
          <a:bodyPr wrap="square" rtlCol="0">
            <a:spAutoFit/>
          </a:bodyPr>
          <a:lstStyle/>
          <a:p>
            <a:endParaRPr lang="en-AU" dirty="0"/>
          </a:p>
        </p:txBody>
      </p:sp>
      <p:sp>
        <p:nvSpPr>
          <p:cNvPr id="4" name="TextBox 3">
            <a:extLst>
              <a:ext uri="{FF2B5EF4-FFF2-40B4-BE49-F238E27FC236}">
                <a16:creationId xmlns:a16="http://schemas.microsoft.com/office/drawing/2014/main" id="{91305996-B954-4CA9-8AD0-933D198F4BD0}"/>
              </a:ext>
            </a:extLst>
          </p:cNvPr>
          <p:cNvSpPr txBox="1"/>
          <p:nvPr/>
        </p:nvSpPr>
        <p:spPr>
          <a:xfrm>
            <a:off x="2224217" y="960261"/>
            <a:ext cx="7352270" cy="3046988"/>
          </a:xfrm>
          <a:prstGeom prst="rect">
            <a:avLst/>
          </a:prstGeom>
          <a:noFill/>
        </p:spPr>
        <p:txBody>
          <a:bodyPr wrap="square" rtlCol="0">
            <a:spAutoFit/>
          </a:bodyPr>
          <a:lstStyle/>
          <a:p>
            <a:pPr algn="ctr"/>
            <a:r>
              <a:rPr lang="en-AU" sz="4800" dirty="0">
                <a:solidFill>
                  <a:srgbClr val="002060"/>
                </a:solidFill>
              </a:rPr>
              <a:t>Everyone at Sudbury House </a:t>
            </a:r>
          </a:p>
          <a:p>
            <a:pPr algn="ctr"/>
            <a:r>
              <a:rPr lang="en-AU" sz="4800" dirty="0">
                <a:solidFill>
                  <a:srgbClr val="002060"/>
                </a:solidFill>
              </a:rPr>
              <a:t>would like to thankyou</a:t>
            </a:r>
          </a:p>
          <a:p>
            <a:pPr algn="ctr"/>
            <a:r>
              <a:rPr lang="en-AU" sz="4800" dirty="0">
                <a:solidFill>
                  <a:srgbClr val="002060"/>
                </a:solidFill>
              </a:rPr>
              <a:t> for Sharing this year’s </a:t>
            </a:r>
          </a:p>
          <a:p>
            <a:pPr algn="ctr"/>
            <a:r>
              <a:rPr lang="en-AU" sz="4800" dirty="0">
                <a:solidFill>
                  <a:srgbClr val="002060"/>
                </a:solidFill>
              </a:rPr>
              <a:t>experiences with us…</a:t>
            </a:r>
          </a:p>
        </p:txBody>
      </p:sp>
      <p:grpSp>
        <p:nvGrpSpPr>
          <p:cNvPr id="5" name="Group 2">
            <a:extLst>
              <a:ext uri="{FF2B5EF4-FFF2-40B4-BE49-F238E27FC236}">
                <a16:creationId xmlns:a16="http://schemas.microsoft.com/office/drawing/2014/main" id="{C23B72C3-D1D9-4B7C-BA5E-2879E7996DF5}"/>
              </a:ext>
            </a:extLst>
          </p:cNvPr>
          <p:cNvGrpSpPr>
            <a:grpSpLocks/>
          </p:cNvGrpSpPr>
          <p:nvPr/>
        </p:nvGrpSpPr>
        <p:grpSpPr bwMode="auto">
          <a:xfrm>
            <a:off x="578483" y="5055132"/>
            <a:ext cx="6438900" cy="1144588"/>
            <a:chOff x="107028385" y="105433626"/>
            <a:chExt cx="6438896" cy="1144830"/>
          </a:xfrm>
          <a:solidFill>
            <a:schemeClr val="bg1"/>
          </a:solidFill>
        </p:grpSpPr>
        <p:pic>
          <p:nvPicPr>
            <p:cNvPr id="6" name="Picture 3" descr="sudburylogotext4">
              <a:extLst>
                <a:ext uri="{FF2B5EF4-FFF2-40B4-BE49-F238E27FC236}">
                  <a16:creationId xmlns:a16="http://schemas.microsoft.com/office/drawing/2014/main" id="{8E1DB029-E5D2-4DA4-81C4-3E6CE4A31AB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7561449" y="105433626"/>
              <a:ext cx="4172091" cy="436942"/>
            </a:xfrm>
            <a:prstGeom prst="rect">
              <a:avLst/>
            </a:prstGeom>
            <a:grpFill/>
            <a:ln>
              <a:noFill/>
            </a:ln>
            <a:effectLst/>
            <a:extLs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7" name="Picture 4" descr="supportcommunity2">
              <a:extLst>
                <a:ext uri="{FF2B5EF4-FFF2-40B4-BE49-F238E27FC236}">
                  <a16:creationId xmlns:a16="http://schemas.microsoft.com/office/drawing/2014/main" id="{6BAB9893-8880-44F3-8AEF-E6087DAB00C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028385" y="106121915"/>
              <a:ext cx="4489319" cy="456541"/>
            </a:xfrm>
            <a:prstGeom prst="rect">
              <a:avLst/>
            </a:prstGeom>
            <a:grpFill/>
            <a:ln>
              <a:noFill/>
            </a:ln>
            <a:effectLst/>
            <a:extLs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8" name="Picture 5" descr="sudburylittlepeople">
              <a:extLst>
                <a:ext uri="{FF2B5EF4-FFF2-40B4-BE49-F238E27FC236}">
                  <a16:creationId xmlns:a16="http://schemas.microsoft.com/office/drawing/2014/main" id="{F8DA4D57-91CF-4D37-9A98-4D596EC29E6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594977" y="106076630"/>
              <a:ext cx="1872304" cy="468076"/>
            </a:xfrm>
            <a:prstGeom prst="rect">
              <a:avLst/>
            </a:prstGeom>
            <a:grpFill/>
            <a:ln>
              <a:noFill/>
            </a:ln>
            <a:effectLst/>
            <a:extLs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grpSp>
      <p:sp>
        <p:nvSpPr>
          <p:cNvPr id="10" name="WordArt 6">
            <a:extLst>
              <a:ext uri="{FF2B5EF4-FFF2-40B4-BE49-F238E27FC236}">
                <a16:creationId xmlns:a16="http://schemas.microsoft.com/office/drawing/2014/main" id="{832467B8-5155-49AF-B604-228762507C2C}"/>
              </a:ext>
            </a:extLst>
          </p:cNvPr>
          <p:cNvSpPr>
            <a:spLocks noChangeArrowheads="1" noChangeShapeType="1" noTextEdit="1"/>
          </p:cNvSpPr>
          <p:nvPr/>
        </p:nvSpPr>
        <p:spPr bwMode="auto">
          <a:xfrm rot="20184302">
            <a:off x="7163184" y="4266176"/>
            <a:ext cx="4651329" cy="571500"/>
          </a:xfrm>
          <a:prstGeom prst="rect">
            <a:avLst/>
          </a:prstGeom>
        </p:spPr>
        <p:txBody>
          <a:bodyPr wrap="none" fromWordArt="1">
            <a:prstTxWarp prst="textPlain">
              <a:avLst>
                <a:gd name="adj" fmla="val 50000"/>
              </a:avLst>
            </a:prstTxWarp>
          </a:bodyPr>
          <a:lstStyle/>
          <a:p>
            <a:pPr algn="ctr" rtl="0">
              <a:buNone/>
            </a:pPr>
            <a:r>
              <a:rPr lang="en-AU" sz="3600" b="1" kern="10" spc="0" dirty="0">
                <a:ln w="15875" algn="ctr">
                  <a:solidFill>
                    <a:srgbClr val="FFC000"/>
                  </a:solidFill>
                  <a:round/>
                  <a:headEnd/>
                  <a:tailEnd/>
                </a:ln>
                <a:gradFill rotWithShape="0">
                  <a:gsLst>
                    <a:gs pos="0">
                      <a:srgbClr val="FFC000"/>
                    </a:gs>
                    <a:gs pos="100000">
                      <a:srgbClr val="FFC000">
                        <a:gamma/>
                        <a:shade val="60000"/>
                        <a:invGamma/>
                      </a:srgbClr>
                    </a:gs>
                  </a:gsLst>
                  <a:lin ang="2700000" scaled="1"/>
                </a:gradFill>
                <a:effectLst>
                  <a:outerShdw dist="29783" dir="1514402" algn="ctr" rotWithShape="0">
                    <a:srgbClr val="D8D8D8">
                      <a:alpha val="74998"/>
                    </a:srgbClr>
                  </a:outerShdw>
                </a:effectLst>
                <a:latin typeface="Bradley Hand ITC" panose="03070402050302030203" pitchFamily="66" charset="0"/>
              </a:rPr>
              <a:t>A feeling of home...</a:t>
            </a:r>
          </a:p>
        </p:txBody>
      </p:sp>
    </p:spTree>
    <p:extLst>
      <p:ext uri="{BB962C8B-B14F-4D97-AF65-F5344CB8AC3E}">
        <p14:creationId xmlns:p14="http://schemas.microsoft.com/office/powerpoint/2010/main" val="933355512"/>
      </p:ext>
    </p:extLst>
  </p:cSld>
  <p:clrMapOvr>
    <a:masterClrMapping/>
  </p:clrMapOvr>
  <mc:AlternateContent xmlns:mc="http://schemas.openxmlformats.org/markup-compatibility/2006" xmlns:p14="http://schemas.microsoft.com/office/powerpoint/2010/main">
    <mc:Choice Requires="p14">
      <p:transition spd="slow" p14:dur="1500" advClick="0" advTm="10000">
        <p14:window dir="vert"/>
      </p:transition>
    </mc:Choice>
    <mc:Fallback xmlns="">
      <p:transition spd="slow" advClick="0" advTm="1000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urtisLeFevre">
            <a:extLst>
              <a:ext uri="{FF2B5EF4-FFF2-40B4-BE49-F238E27FC236}">
                <a16:creationId xmlns:a16="http://schemas.microsoft.com/office/drawing/2014/main" id="{FBD37B0A-8DB5-4D0A-8EDE-F66EC041417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a:stretch/>
        </p:blipFill>
        <p:spPr bwMode="auto">
          <a:xfrm>
            <a:off x="3945970" y="688005"/>
            <a:ext cx="2978169" cy="2984806"/>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CCCCCC"/>
                  </a:outerShdw>
                </a:effectLst>
              </a14:hiddenEffects>
            </a:ext>
          </a:extLst>
        </p:spPr>
      </p:pic>
      <p:sp>
        <p:nvSpPr>
          <p:cNvPr id="2" name="TextBox 1">
            <a:extLst>
              <a:ext uri="{FF2B5EF4-FFF2-40B4-BE49-F238E27FC236}">
                <a16:creationId xmlns:a16="http://schemas.microsoft.com/office/drawing/2014/main" id="{1CA8AD10-E533-4552-B0F9-593A6B69794F}"/>
              </a:ext>
            </a:extLst>
          </p:cNvPr>
          <p:cNvSpPr txBox="1"/>
          <p:nvPr/>
        </p:nvSpPr>
        <p:spPr>
          <a:xfrm rot="21390632">
            <a:off x="2493178" y="-24266"/>
            <a:ext cx="6516561" cy="830997"/>
          </a:xfrm>
          <a:prstGeom prst="rect">
            <a:avLst/>
          </a:prstGeom>
          <a:noFill/>
        </p:spPr>
        <p:txBody>
          <a:bodyPr wrap="square" rtlCol="0">
            <a:spAutoFit/>
          </a:bodyPr>
          <a:lstStyle/>
          <a:p>
            <a:pPr algn="ctr"/>
            <a:r>
              <a:rPr lang="en-AU" sz="4800" dirty="0">
                <a:solidFill>
                  <a:srgbClr val="0000FF"/>
                </a:solidFill>
              </a:rPr>
              <a:t>S</a:t>
            </a:r>
            <a:r>
              <a:rPr lang="en-AU" sz="2800" dirty="0">
                <a:solidFill>
                  <a:srgbClr val="0000FF"/>
                </a:solidFill>
              </a:rPr>
              <a:t>UDBURY </a:t>
            </a:r>
            <a:r>
              <a:rPr lang="en-AU" sz="4000" dirty="0">
                <a:solidFill>
                  <a:srgbClr val="0000FF"/>
                </a:solidFill>
              </a:rPr>
              <a:t>C</a:t>
            </a:r>
            <a:r>
              <a:rPr lang="en-AU" sz="2800" dirty="0">
                <a:solidFill>
                  <a:srgbClr val="0000FF"/>
                </a:solidFill>
              </a:rPr>
              <a:t>ommunity </a:t>
            </a:r>
            <a:r>
              <a:rPr lang="en-AU" sz="4000" dirty="0">
                <a:solidFill>
                  <a:srgbClr val="0000FF"/>
                </a:solidFill>
              </a:rPr>
              <a:t>H</a:t>
            </a:r>
            <a:r>
              <a:rPr lang="en-AU" sz="2800" dirty="0">
                <a:solidFill>
                  <a:srgbClr val="0000FF"/>
                </a:solidFill>
              </a:rPr>
              <a:t>ouse </a:t>
            </a:r>
            <a:r>
              <a:rPr lang="en-AU" sz="4400" dirty="0">
                <a:solidFill>
                  <a:srgbClr val="0000FF"/>
                </a:solidFill>
              </a:rPr>
              <a:t>S</a:t>
            </a:r>
            <a:r>
              <a:rPr lang="en-AU" sz="2800" dirty="0">
                <a:solidFill>
                  <a:srgbClr val="0000FF"/>
                </a:solidFill>
              </a:rPr>
              <a:t>TAFF</a:t>
            </a:r>
          </a:p>
        </p:txBody>
      </p:sp>
      <p:sp>
        <p:nvSpPr>
          <p:cNvPr id="3" name="TextBox 2">
            <a:extLst>
              <a:ext uri="{FF2B5EF4-FFF2-40B4-BE49-F238E27FC236}">
                <a16:creationId xmlns:a16="http://schemas.microsoft.com/office/drawing/2014/main" id="{1501961D-7CE4-4E17-8ABA-DC4623ED899B}"/>
              </a:ext>
            </a:extLst>
          </p:cNvPr>
          <p:cNvSpPr txBox="1"/>
          <p:nvPr/>
        </p:nvSpPr>
        <p:spPr>
          <a:xfrm rot="559780">
            <a:off x="1951871" y="2597808"/>
            <a:ext cx="1457036" cy="923330"/>
          </a:xfrm>
          <a:prstGeom prst="rect">
            <a:avLst/>
          </a:prstGeom>
          <a:noFill/>
        </p:spPr>
        <p:txBody>
          <a:bodyPr wrap="square" rtlCol="0">
            <a:spAutoFit/>
          </a:bodyPr>
          <a:lstStyle/>
          <a:p>
            <a:pPr algn="ctr"/>
            <a:r>
              <a:rPr lang="en-AU" dirty="0">
                <a:solidFill>
                  <a:srgbClr val="002060"/>
                </a:solidFill>
              </a:rPr>
              <a:t>Virginia</a:t>
            </a:r>
          </a:p>
          <a:p>
            <a:pPr algn="ctr"/>
            <a:r>
              <a:rPr lang="en-AU" dirty="0">
                <a:solidFill>
                  <a:srgbClr val="002060"/>
                </a:solidFill>
              </a:rPr>
              <a:t>Executive </a:t>
            </a:r>
          </a:p>
          <a:p>
            <a:pPr algn="ctr"/>
            <a:r>
              <a:rPr lang="en-AU" dirty="0">
                <a:solidFill>
                  <a:srgbClr val="002060"/>
                </a:solidFill>
              </a:rPr>
              <a:t>Manager</a:t>
            </a:r>
          </a:p>
        </p:txBody>
      </p:sp>
      <p:sp>
        <p:nvSpPr>
          <p:cNvPr id="4" name="TextBox 3">
            <a:extLst>
              <a:ext uri="{FF2B5EF4-FFF2-40B4-BE49-F238E27FC236}">
                <a16:creationId xmlns:a16="http://schemas.microsoft.com/office/drawing/2014/main" id="{27FB34E9-107C-4F62-ACCA-F7642D3D4F0E}"/>
              </a:ext>
            </a:extLst>
          </p:cNvPr>
          <p:cNvSpPr txBox="1"/>
          <p:nvPr/>
        </p:nvSpPr>
        <p:spPr>
          <a:xfrm rot="20990337">
            <a:off x="4000041" y="3625559"/>
            <a:ext cx="1514763" cy="923330"/>
          </a:xfrm>
          <a:prstGeom prst="rect">
            <a:avLst/>
          </a:prstGeom>
          <a:noFill/>
        </p:spPr>
        <p:txBody>
          <a:bodyPr wrap="square" rtlCol="0">
            <a:spAutoFit/>
          </a:bodyPr>
          <a:lstStyle/>
          <a:p>
            <a:pPr algn="ctr"/>
            <a:r>
              <a:rPr lang="en-AU" dirty="0">
                <a:solidFill>
                  <a:srgbClr val="002060"/>
                </a:solidFill>
              </a:rPr>
              <a:t>Curtis</a:t>
            </a:r>
          </a:p>
          <a:p>
            <a:pPr algn="ctr"/>
            <a:r>
              <a:rPr lang="en-AU" dirty="0">
                <a:solidFill>
                  <a:srgbClr val="002060"/>
                </a:solidFill>
              </a:rPr>
              <a:t>Operations Co-ordinator</a:t>
            </a:r>
          </a:p>
        </p:txBody>
      </p:sp>
      <p:sp>
        <p:nvSpPr>
          <p:cNvPr id="5" name="TextBox 4">
            <a:extLst>
              <a:ext uri="{FF2B5EF4-FFF2-40B4-BE49-F238E27FC236}">
                <a16:creationId xmlns:a16="http://schemas.microsoft.com/office/drawing/2014/main" id="{35F39FB6-6FB4-4DB5-9544-66D46C6158FF}"/>
              </a:ext>
            </a:extLst>
          </p:cNvPr>
          <p:cNvSpPr txBox="1"/>
          <p:nvPr/>
        </p:nvSpPr>
        <p:spPr>
          <a:xfrm rot="338828">
            <a:off x="8247552" y="5494308"/>
            <a:ext cx="1562870" cy="923330"/>
          </a:xfrm>
          <a:prstGeom prst="rect">
            <a:avLst/>
          </a:prstGeom>
          <a:noFill/>
        </p:spPr>
        <p:txBody>
          <a:bodyPr wrap="square" rtlCol="0">
            <a:spAutoFit/>
          </a:bodyPr>
          <a:lstStyle/>
          <a:p>
            <a:pPr algn="ctr"/>
            <a:r>
              <a:rPr lang="en-AU" dirty="0">
                <a:solidFill>
                  <a:srgbClr val="002060"/>
                </a:solidFill>
              </a:rPr>
              <a:t>Barbara</a:t>
            </a:r>
          </a:p>
          <a:p>
            <a:pPr algn="ctr"/>
            <a:r>
              <a:rPr lang="en-AU" dirty="0">
                <a:solidFill>
                  <a:srgbClr val="002060"/>
                </a:solidFill>
              </a:rPr>
              <a:t>Administration </a:t>
            </a:r>
          </a:p>
          <a:p>
            <a:pPr algn="ctr"/>
            <a:r>
              <a:rPr lang="en-AU" dirty="0">
                <a:solidFill>
                  <a:srgbClr val="002060"/>
                </a:solidFill>
              </a:rPr>
              <a:t>Officer</a:t>
            </a:r>
          </a:p>
        </p:txBody>
      </p:sp>
      <p:sp>
        <p:nvSpPr>
          <p:cNvPr id="6" name="TextBox 5">
            <a:extLst>
              <a:ext uri="{FF2B5EF4-FFF2-40B4-BE49-F238E27FC236}">
                <a16:creationId xmlns:a16="http://schemas.microsoft.com/office/drawing/2014/main" id="{21675CD6-8FAD-444B-A97E-60EF4BDB71C7}"/>
              </a:ext>
            </a:extLst>
          </p:cNvPr>
          <p:cNvSpPr txBox="1"/>
          <p:nvPr/>
        </p:nvSpPr>
        <p:spPr>
          <a:xfrm rot="20657798">
            <a:off x="2601306" y="5613132"/>
            <a:ext cx="1627921" cy="923330"/>
          </a:xfrm>
          <a:prstGeom prst="rect">
            <a:avLst/>
          </a:prstGeom>
          <a:noFill/>
        </p:spPr>
        <p:txBody>
          <a:bodyPr wrap="square" rtlCol="0">
            <a:spAutoFit/>
          </a:bodyPr>
          <a:lstStyle/>
          <a:p>
            <a:pPr algn="ctr"/>
            <a:r>
              <a:rPr lang="en-AU" dirty="0">
                <a:solidFill>
                  <a:srgbClr val="002060"/>
                </a:solidFill>
              </a:rPr>
              <a:t>Michelle</a:t>
            </a:r>
          </a:p>
          <a:p>
            <a:pPr algn="ctr"/>
            <a:r>
              <a:rPr lang="en-AU" dirty="0">
                <a:solidFill>
                  <a:srgbClr val="002060"/>
                </a:solidFill>
              </a:rPr>
              <a:t>Administration</a:t>
            </a:r>
          </a:p>
          <a:p>
            <a:pPr algn="ctr"/>
            <a:r>
              <a:rPr lang="en-AU" dirty="0">
                <a:solidFill>
                  <a:srgbClr val="002060"/>
                </a:solidFill>
              </a:rPr>
              <a:t>Officer</a:t>
            </a:r>
          </a:p>
        </p:txBody>
      </p:sp>
      <p:pic>
        <p:nvPicPr>
          <p:cNvPr id="7" name="Picture 6">
            <a:extLst>
              <a:ext uri="{FF2B5EF4-FFF2-40B4-BE49-F238E27FC236}">
                <a16:creationId xmlns:a16="http://schemas.microsoft.com/office/drawing/2014/main" id="{CE27CE20-2A82-4A13-BCF7-565EC4F7B4B0}"/>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20000" contrast="-40000"/>
                    </a14:imgEffect>
                  </a14:imgLayer>
                </a14:imgProps>
              </a:ext>
            </a:extLst>
          </a:blip>
          <a:srcRect l="-902" t="382" r="902" b="5280"/>
          <a:stretch/>
        </p:blipFill>
        <p:spPr>
          <a:xfrm rot="21392163">
            <a:off x="283869" y="265919"/>
            <a:ext cx="2733678" cy="2480296"/>
          </a:xfrm>
          <a:prstGeom prst="ellipse">
            <a:avLst/>
          </a:prstGeom>
          <a:ln>
            <a:noFill/>
          </a:ln>
          <a:effectLst>
            <a:softEdge rad="112500"/>
          </a:effectLst>
        </p:spPr>
      </p:pic>
      <p:pic>
        <p:nvPicPr>
          <p:cNvPr id="10" name="Picture 9">
            <a:extLst>
              <a:ext uri="{FF2B5EF4-FFF2-40B4-BE49-F238E27FC236}">
                <a16:creationId xmlns:a16="http://schemas.microsoft.com/office/drawing/2014/main" id="{1FAAB30E-E33B-441F-B4CF-CAE0EB15DBD9}"/>
              </a:ext>
            </a:extLst>
          </p:cNvPr>
          <p:cNvPicPr>
            <a:picLocks noChangeAspect="1"/>
          </p:cNvPicPr>
          <p:nvPr/>
        </p:nvPicPr>
        <p:blipFill>
          <a:blip r:embed="rId5">
            <a:extLst>
              <a:ext uri="{BEBA8EAE-BF5A-486C-A8C5-ECC9F3942E4B}">
                <a14:imgProps xmlns:a14="http://schemas.microsoft.com/office/drawing/2010/main">
                  <a14:imgLayer r:embed="rId6">
                    <a14:imgEffect>
                      <a14:brightnessContrast bright="40000" contrast="-40000"/>
                    </a14:imgEffect>
                  </a14:imgLayer>
                </a14:imgProps>
              </a:ext>
            </a:extLst>
          </a:blip>
          <a:stretch>
            <a:fillRect/>
          </a:stretch>
        </p:blipFill>
        <p:spPr>
          <a:xfrm rot="21263846">
            <a:off x="433184" y="3799098"/>
            <a:ext cx="2420888" cy="2840200"/>
          </a:xfrm>
          <a:prstGeom prst="ellipse">
            <a:avLst/>
          </a:prstGeom>
          <a:ln>
            <a:noFill/>
          </a:ln>
          <a:effectLst>
            <a:softEdge rad="112500"/>
          </a:effectLst>
        </p:spPr>
      </p:pic>
      <p:pic>
        <p:nvPicPr>
          <p:cNvPr id="1026" name="Picture 2">
            <a:extLst>
              <a:ext uri="{FF2B5EF4-FFF2-40B4-BE49-F238E27FC236}">
                <a16:creationId xmlns:a16="http://schemas.microsoft.com/office/drawing/2014/main" id="{F170FEAF-C94C-4EFB-B7E4-2C3A032C9141}"/>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a:stretch/>
        </p:blipFill>
        <p:spPr bwMode="auto">
          <a:xfrm>
            <a:off x="9783616" y="3577486"/>
            <a:ext cx="2205805" cy="2982903"/>
          </a:xfrm>
          <a:prstGeom prst="ellipse">
            <a:avLst/>
          </a:prstGeom>
          <a:ln>
            <a:noFill/>
          </a:ln>
          <a:effectLst>
            <a:softEdge rad="112500"/>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11" name="Picture 10">
            <a:extLst>
              <a:ext uri="{FF2B5EF4-FFF2-40B4-BE49-F238E27FC236}">
                <a16:creationId xmlns:a16="http://schemas.microsoft.com/office/drawing/2014/main" id="{DA6E2783-F51A-4605-AE3B-34791BDDBD75}"/>
              </a:ext>
            </a:extLst>
          </p:cNvPr>
          <p:cNvPicPr>
            <a:picLocks noChangeAspect="1"/>
          </p:cNvPicPr>
          <p:nvPr/>
        </p:nvPicPr>
        <p:blipFill>
          <a:blip r:embed="rId8"/>
          <a:stretch>
            <a:fillRect/>
          </a:stretch>
        </p:blipFill>
        <p:spPr>
          <a:xfrm rot="18063822">
            <a:off x="4544252" y="2778135"/>
            <a:ext cx="5456362" cy="1109365"/>
          </a:xfrm>
          <a:prstGeom prst="rect">
            <a:avLst/>
          </a:prstGeom>
        </p:spPr>
      </p:pic>
      <p:sp>
        <p:nvSpPr>
          <p:cNvPr id="8" name="Rectangle 7">
            <a:extLst>
              <a:ext uri="{FF2B5EF4-FFF2-40B4-BE49-F238E27FC236}">
                <a16:creationId xmlns:a16="http://schemas.microsoft.com/office/drawing/2014/main" id="{51004CB2-2D98-4083-8B85-6AEFE4F5D305}"/>
              </a:ext>
            </a:extLst>
          </p:cNvPr>
          <p:cNvSpPr/>
          <p:nvPr/>
        </p:nvSpPr>
        <p:spPr>
          <a:xfrm rot="17974396">
            <a:off x="4471320" y="2751772"/>
            <a:ext cx="5258307" cy="769441"/>
          </a:xfrm>
          <a:prstGeom prst="rect">
            <a:avLst/>
          </a:prstGeom>
        </p:spPr>
        <p:txBody>
          <a:bodyPr wrap="square">
            <a:spAutoFit/>
          </a:bodyPr>
          <a:lstStyle/>
          <a:p>
            <a:r>
              <a:rPr lang="en-AU" sz="4400" dirty="0">
                <a:ln w="0"/>
                <a:solidFill>
                  <a:srgbClr val="3333FF"/>
                </a:solidFill>
                <a:effectLst>
                  <a:outerShdw blurRad="38100" dist="25400" dir="5400000" algn="ctr" rotWithShape="0">
                    <a:srgbClr val="6E747A">
                      <a:alpha val="43000"/>
                    </a:srgbClr>
                  </a:outerShdw>
                </a:effectLst>
                <a:latin typeface="Arial Rounded MT Bold" panose="020F0704030504030204" pitchFamily="34" charset="0"/>
              </a:rPr>
              <a:t>SUDBURYHOUSE</a:t>
            </a:r>
            <a:endParaRPr lang="en-AU" sz="4400" dirty="0"/>
          </a:p>
        </p:txBody>
      </p:sp>
      <p:sp>
        <p:nvSpPr>
          <p:cNvPr id="15" name="TextBox 14">
            <a:extLst>
              <a:ext uri="{FF2B5EF4-FFF2-40B4-BE49-F238E27FC236}">
                <a16:creationId xmlns:a16="http://schemas.microsoft.com/office/drawing/2014/main" id="{9D863704-023E-45C7-A41D-11D82C501816}"/>
              </a:ext>
            </a:extLst>
          </p:cNvPr>
          <p:cNvSpPr txBox="1"/>
          <p:nvPr/>
        </p:nvSpPr>
        <p:spPr>
          <a:xfrm rot="338828">
            <a:off x="8528279" y="2674827"/>
            <a:ext cx="1562870" cy="923330"/>
          </a:xfrm>
          <a:prstGeom prst="rect">
            <a:avLst/>
          </a:prstGeom>
          <a:noFill/>
        </p:spPr>
        <p:txBody>
          <a:bodyPr wrap="square" rtlCol="0">
            <a:spAutoFit/>
          </a:bodyPr>
          <a:lstStyle/>
          <a:p>
            <a:pPr algn="ctr"/>
            <a:r>
              <a:rPr lang="en-AU" dirty="0">
                <a:solidFill>
                  <a:srgbClr val="002060"/>
                </a:solidFill>
              </a:rPr>
              <a:t>Vicky</a:t>
            </a:r>
          </a:p>
          <a:p>
            <a:pPr algn="ctr"/>
            <a:r>
              <a:rPr lang="en-AU" dirty="0">
                <a:solidFill>
                  <a:srgbClr val="002060"/>
                </a:solidFill>
              </a:rPr>
              <a:t>Finance </a:t>
            </a:r>
          </a:p>
          <a:p>
            <a:pPr algn="ctr"/>
            <a:r>
              <a:rPr lang="en-AU" dirty="0">
                <a:solidFill>
                  <a:srgbClr val="002060"/>
                </a:solidFill>
              </a:rPr>
              <a:t>Officer</a:t>
            </a:r>
          </a:p>
        </p:txBody>
      </p:sp>
      <p:pic>
        <p:nvPicPr>
          <p:cNvPr id="12" name="Picture 11">
            <a:extLst>
              <a:ext uri="{FF2B5EF4-FFF2-40B4-BE49-F238E27FC236}">
                <a16:creationId xmlns:a16="http://schemas.microsoft.com/office/drawing/2014/main" id="{E46C9E19-7A57-4F89-A791-70980B367FC4}"/>
              </a:ext>
            </a:extLst>
          </p:cNvPr>
          <p:cNvPicPr>
            <a:picLocks noChangeAspect="1"/>
          </p:cNvPicPr>
          <p:nvPr/>
        </p:nvPicPr>
        <p:blipFill>
          <a:blip r:embed="rId9"/>
          <a:stretch>
            <a:fillRect/>
          </a:stretch>
        </p:blipFill>
        <p:spPr>
          <a:xfrm>
            <a:off x="9528295" y="158630"/>
            <a:ext cx="2461126" cy="2944774"/>
          </a:xfrm>
          <a:prstGeom prst="ellipse">
            <a:avLst/>
          </a:prstGeom>
          <a:ln>
            <a:noFill/>
          </a:ln>
          <a:effectLst>
            <a:softEdge rad="112500"/>
          </a:effectLst>
        </p:spPr>
      </p:pic>
      <p:sp>
        <p:nvSpPr>
          <p:cNvPr id="20" name="WordArt 6">
            <a:extLst>
              <a:ext uri="{FF2B5EF4-FFF2-40B4-BE49-F238E27FC236}">
                <a16:creationId xmlns:a16="http://schemas.microsoft.com/office/drawing/2014/main" id="{FA2BFDBB-7857-421F-85CA-848306BD0E3E}"/>
              </a:ext>
            </a:extLst>
          </p:cNvPr>
          <p:cNvSpPr>
            <a:spLocks noChangeArrowheads="1" noChangeShapeType="1" noTextEdit="1"/>
          </p:cNvSpPr>
          <p:nvPr/>
        </p:nvSpPr>
        <p:spPr bwMode="auto">
          <a:xfrm rot="18023121">
            <a:off x="5280470" y="3291735"/>
            <a:ext cx="4651329" cy="571500"/>
          </a:xfrm>
          <a:prstGeom prst="rect">
            <a:avLst/>
          </a:prstGeom>
        </p:spPr>
        <p:txBody>
          <a:bodyPr wrap="none" fromWordArt="1">
            <a:prstTxWarp prst="textPlain">
              <a:avLst>
                <a:gd name="adj" fmla="val 50000"/>
              </a:avLst>
            </a:prstTxWarp>
          </a:bodyPr>
          <a:lstStyle/>
          <a:p>
            <a:pPr algn="ctr" rtl="0">
              <a:buNone/>
            </a:pPr>
            <a:r>
              <a:rPr lang="en-AU" sz="3600" b="1" kern="10" spc="0" dirty="0">
                <a:ln w="15875" algn="ctr">
                  <a:solidFill>
                    <a:srgbClr val="FFC000"/>
                  </a:solidFill>
                  <a:round/>
                  <a:headEnd/>
                  <a:tailEnd/>
                </a:ln>
                <a:gradFill rotWithShape="0">
                  <a:gsLst>
                    <a:gs pos="0">
                      <a:srgbClr val="FFC000"/>
                    </a:gs>
                    <a:gs pos="100000">
                      <a:srgbClr val="FFC000">
                        <a:gamma/>
                        <a:shade val="60000"/>
                        <a:invGamma/>
                      </a:srgbClr>
                    </a:gs>
                  </a:gsLst>
                  <a:lin ang="2700000" scaled="1"/>
                </a:gradFill>
                <a:effectLst>
                  <a:outerShdw dist="29783" dir="1514402" algn="ctr" rotWithShape="0">
                    <a:srgbClr val="D8D8D8">
                      <a:alpha val="74998"/>
                    </a:srgbClr>
                  </a:outerShdw>
                </a:effectLst>
                <a:latin typeface="Bradley Hand ITC" panose="03070402050302030203" pitchFamily="66" charset="0"/>
              </a:rPr>
              <a:t>A feeling of home...</a:t>
            </a:r>
          </a:p>
        </p:txBody>
      </p:sp>
    </p:spTree>
    <p:extLst>
      <p:ext uri="{BB962C8B-B14F-4D97-AF65-F5344CB8AC3E}">
        <p14:creationId xmlns:p14="http://schemas.microsoft.com/office/powerpoint/2010/main" val="2226354083"/>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a:extLst>
              <a:ext uri="{FF2B5EF4-FFF2-40B4-BE49-F238E27FC236}">
                <a16:creationId xmlns:a16="http://schemas.microsoft.com/office/drawing/2014/main" id="{75CD362D-BAC6-452D-996F-87A67FC10B7A}"/>
              </a:ext>
            </a:extLst>
          </p:cNvPr>
          <p:cNvPicPr>
            <a:picLocks noChangeAspect="1" noChangeArrowheads="1"/>
          </p:cNvPicPr>
          <p:nvPr/>
        </p:nvPicPr>
        <p:blipFill rotWithShape="1">
          <a:blip r:embed="rId2">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rcRect l="20600" r="7260" b="6928"/>
          <a:stretch/>
        </p:blipFill>
        <p:spPr bwMode="auto">
          <a:xfrm flipH="1">
            <a:off x="9007614" y="820911"/>
            <a:ext cx="1656072" cy="2043677"/>
          </a:xfrm>
          <a:prstGeom prst="ellipse">
            <a:avLst/>
          </a:prstGeom>
          <a:ln>
            <a:noFill/>
          </a:ln>
          <a:effectLst>
            <a:softEdge rad="112500"/>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2" name="Picture 1">
            <a:extLst>
              <a:ext uri="{FF2B5EF4-FFF2-40B4-BE49-F238E27FC236}">
                <a16:creationId xmlns:a16="http://schemas.microsoft.com/office/drawing/2014/main" id="{7A583966-AE44-4BDD-8714-EB4D08DA51AF}"/>
              </a:ext>
            </a:extLst>
          </p:cNvPr>
          <p:cNvPicPr>
            <a:picLocks noChangeAspect="1"/>
          </p:cNvPicPr>
          <p:nvPr/>
        </p:nvPicPr>
        <p:blipFill rotWithShape="1">
          <a:blip r:embed="rId4"/>
          <a:srcRect l="15598" t="-4227" r="13822" b="14113"/>
          <a:stretch/>
        </p:blipFill>
        <p:spPr>
          <a:xfrm rot="20972271">
            <a:off x="262238" y="4016612"/>
            <a:ext cx="1695950" cy="1824252"/>
          </a:xfrm>
          <a:prstGeom prst="ellipse">
            <a:avLst/>
          </a:prstGeom>
          <a:ln>
            <a:noFill/>
          </a:ln>
          <a:effectLst>
            <a:softEdge rad="112500"/>
          </a:effectLst>
        </p:spPr>
      </p:pic>
      <p:sp>
        <p:nvSpPr>
          <p:cNvPr id="3" name="TextBox 2">
            <a:extLst>
              <a:ext uri="{FF2B5EF4-FFF2-40B4-BE49-F238E27FC236}">
                <a16:creationId xmlns:a16="http://schemas.microsoft.com/office/drawing/2014/main" id="{B1C89ACF-6720-4C04-8EF1-E60AB98E4EA5}"/>
              </a:ext>
            </a:extLst>
          </p:cNvPr>
          <p:cNvSpPr txBox="1"/>
          <p:nvPr/>
        </p:nvSpPr>
        <p:spPr>
          <a:xfrm rot="481496">
            <a:off x="123776" y="6112205"/>
            <a:ext cx="1943921" cy="646331"/>
          </a:xfrm>
          <a:prstGeom prst="rect">
            <a:avLst/>
          </a:prstGeom>
          <a:noFill/>
        </p:spPr>
        <p:txBody>
          <a:bodyPr wrap="square" rtlCol="0">
            <a:spAutoFit/>
          </a:bodyPr>
          <a:lstStyle/>
          <a:p>
            <a:pPr algn="ctr"/>
            <a:r>
              <a:rPr lang="en-AU" dirty="0">
                <a:solidFill>
                  <a:srgbClr val="002060"/>
                </a:solidFill>
              </a:rPr>
              <a:t>MIRA </a:t>
            </a:r>
          </a:p>
          <a:p>
            <a:pPr algn="ctr"/>
            <a:r>
              <a:rPr lang="en-AU" dirty="0">
                <a:solidFill>
                  <a:srgbClr val="002060"/>
                </a:solidFill>
              </a:rPr>
              <a:t>Food Co-ordinator</a:t>
            </a:r>
          </a:p>
        </p:txBody>
      </p:sp>
      <p:sp>
        <p:nvSpPr>
          <p:cNvPr id="7" name="TextBox 6">
            <a:extLst>
              <a:ext uri="{FF2B5EF4-FFF2-40B4-BE49-F238E27FC236}">
                <a16:creationId xmlns:a16="http://schemas.microsoft.com/office/drawing/2014/main" id="{E60D470D-120D-44A6-8A05-EAECE8367294}"/>
              </a:ext>
            </a:extLst>
          </p:cNvPr>
          <p:cNvSpPr txBox="1"/>
          <p:nvPr/>
        </p:nvSpPr>
        <p:spPr>
          <a:xfrm rot="20958414">
            <a:off x="8017866" y="5658169"/>
            <a:ext cx="1591073" cy="923330"/>
          </a:xfrm>
          <a:prstGeom prst="rect">
            <a:avLst/>
          </a:prstGeom>
          <a:noFill/>
        </p:spPr>
        <p:txBody>
          <a:bodyPr wrap="square" rtlCol="0">
            <a:spAutoFit/>
          </a:bodyPr>
          <a:lstStyle/>
          <a:p>
            <a:pPr algn="ctr"/>
            <a:r>
              <a:rPr lang="en-AU" dirty="0">
                <a:solidFill>
                  <a:srgbClr val="002060"/>
                </a:solidFill>
              </a:rPr>
              <a:t>Crystal</a:t>
            </a:r>
          </a:p>
          <a:p>
            <a:pPr algn="ctr"/>
            <a:r>
              <a:rPr lang="en-AU" dirty="0">
                <a:solidFill>
                  <a:srgbClr val="002060"/>
                </a:solidFill>
              </a:rPr>
              <a:t> Asst Educator</a:t>
            </a:r>
            <a:br>
              <a:rPr lang="en-AU" dirty="0">
                <a:solidFill>
                  <a:srgbClr val="002060"/>
                </a:solidFill>
              </a:rPr>
            </a:br>
            <a:r>
              <a:rPr lang="en-AU" dirty="0">
                <a:solidFill>
                  <a:srgbClr val="002060"/>
                </a:solidFill>
              </a:rPr>
              <a:t>(Casual/Relief)</a:t>
            </a:r>
          </a:p>
        </p:txBody>
      </p:sp>
      <p:sp>
        <p:nvSpPr>
          <p:cNvPr id="10" name="TextBox 9">
            <a:extLst>
              <a:ext uri="{FF2B5EF4-FFF2-40B4-BE49-F238E27FC236}">
                <a16:creationId xmlns:a16="http://schemas.microsoft.com/office/drawing/2014/main" id="{75B73D87-E0DD-4D22-A9D0-01B8EC273308}"/>
              </a:ext>
            </a:extLst>
          </p:cNvPr>
          <p:cNvSpPr txBox="1"/>
          <p:nvPr/>
        </p:nvSpPr>
        <p:spPr>
          <a:xfrm rot="20663153">
            <a:off x="38823" y="2920953"/>
            <a:ext cx="1725703" cy="646331"/>
          </a:xfrm>
          <a:prstGeom prst="rect">
            <a:avLst/>
          </a:prstGeom>
          <a:noFill/>
        </p:spPr>
        <p:txBody>
          <a:bodyPr wrap="square" rtlCol="0">
            <a:spAutoFit/>
          </a:bodyPr>
          <a:lstStyle/>
          <a:p>
            <a:pPr algn="ctr"/>
            <a:r>
              <a:rPr lang="en-AU" dirty="0"/>
              <a:t>Lynda</a:t>
            </a:r>
          </a:p>
          <a:p>
            <a:pPr algn="ctr"/>
            <a:r>
              <a:rPr lang="en-AU" dirty="0"/>
              <a:t>Admin/Educator</a:t>
            </a:r>
          </a:p>
        </p:txBody>
      </p:sp>
      <p:sp>
        <p:nvSpPr>
          <p:cNvPr id="13" name="TextBox 12">
            <a:extLst>
              <a:ext uri="{FF2B5EF4-FFF2-40B4-BE49-F238E27FC236}">
                <a16:creationId xmlns:a16="http://schemas.microsoft.com/office/drawing/2014/main" id="{4EC49913-CE67-4E71-89F2-C485E1C7645B}"/>
              </a:ext>
            </a:extLst>
          </p:cNvPr>
          <p:cNvSpPr txBox="1"/>
          <p:nvPr/>
        </p:nvSpPr>
        <p:spPr>
          <a:xfrm rot="21056901">
            <a:off x="9318434" y="2842490"/>
            <a:ext cx="1646196" cy="1200329"/>
          </a:xfrm>
          <a:prstGeom prst="rect">
            <a:avLst/>
          </a:prstGeom>
          <a:noFill/>
        </p:spPr>
        <p:txBody>
          <a:bodyPr wrap="square" rtlCol="0">
            <a:spAutoFit/>
          </a:bodyPr>
          <a:lstStyle/>
          <a:p>
            <a:pPr algn="ctr"/>
            <a:r>
              <a:rPr lang="en-AU" dirty="0">
                <a:solidFill>
                  <a:srgbClr val="002060"/>
                </a:solidFill>
              </a:rPr>
              <a:t>Tilley 2IC</a:t>
            </a:r>
          </a:p>
          <a:p>
            <a:pPr algn="ctr"/>
            <a:r>
              <a:rPr lang="en-AU" dirty="0">
                <a:solidFill>
                  <a:srgbClr val="002060"/>
                </a:solidFill>
              </a:rPr>
              <a:t>Educator/Room</a:t>
            </a:r>
          </a:p>
          <a:p>
            <a:pPr algn="ctr"/>
            <a:r>
              <a:rPr lang="en-AU" dirty="0">
                <a:solidFill>
                  <a:srgbClr val="002060"/>
                </a:solidFill>
              </a:rPr>
              <a:t> Leader</a:t>
            </a:r>
          </a:p>
          <a:p>
            <a:pPr algn="ctr"/>
            <a:r>
              <a:rPr lang="en-AU" dirty="0">
                <a:solidFill>
                  <a:srgbClr val="002060"/>
                </a:solidFill>
              </a:rPr>
              <a:t>Discover Room</a:t>
            </a:r>
          </a:p>
        </p:txBody>
      </p:sp>
      <p:pic>
        <p:nvPicPr>
          <p:cNvPr id="14" name="Picture 13">
            <a:extLst>
              <a:ext uri="{FF2B5EF4-FFF2-40B4-BE49-F238E27FC236}">
                <a16:creationId xmlns:a16="http://schemas.microsoft.com/office/drawing/2014/main" id="{8F1965E2-1290-4308-86C6-34A6C9A96186}"/>
              </a:ext>
            </a:extLst>
          </p:cNvPr>
          <p:cNvPicPr>
            <a:picLocks noChangeAspect="1"/>
          </p:cNvPicPr>
          <p:nvPr/>
        </p:nvPicPr>
        <p:blipFill rotWithShape="1">
          <a:blip r:embed="rId5"/>
          <a:srcRect l="11049" r="10898" b="13354"/>
          <a:stretch/>
        </p:blipFill>
        <p:spPr>
          <a:xfrm rot="21246318">
            <a:off x="4128718" y="938450"/>
            <a:ext cx="1602930" cy="1849240"/>
          </a:xfrm>
          <a:prstGeom prst="ellipse">
            <a:avLst/>
          </a:prstGeom>
          <a:ln>
            <a:noFill/>
          </a:ln>
          <a:effectLst>
            <a:softEdge rad="112500"/>
          </a:effectLst>
        </p:spPr>
      </p:pic>
      <p:sp>
        <p:nvSpPr>
          <p:cNvPr id="15" name="TextBox 14">
            <a:extLst>
              <a:ext uri="{FF2B5EF4-FFF2-40B4-BE49-F238E27FC236}">
                <a16:creationId xmlns:a16="http://schemas.microsoft.com/office/drawing/2014/main" id="{C7D9DC24-2EBF-4168-93D2-DB9773277C8F}"/>
              </a:ext>
            </a:extLst>
          </p:cNvPr>
          <p:cNvSpPr txBox="1"/>
          <p:nvPr/>
        </p:nvSpPr>
        <p:spPr>
          <a:xfrm rot="20905542">
            <a:off x="3997838" y="2910574"/>
            <a:ext cx="1495436" cy="923330"/>
          </a:xfrm>
          <a:prstGeom prst="rect">
            <a:avLst/>
          </a:prstGeom>
          <a:noFill/>
        </p:spPr>
        <p:txBody>
          <a:bodyPr wrap="square" rtlCol="0">
            <a:spAutoFit/>
          </a:bodyPr>
          <a:lstStyle/>
          <a:p>
            <a:pPr algn="ctr"/>
            <a:r>
              <a:rPr lang="en-AU" dirty="0">
                <a:solidFill>
                  <a:srgbClr val="002060"/>
                </a:solidFill>
              </a:rPr>
              <a:t>Diedre</a:t>
            </a:r>
          </a:p>
          <a:p>
            <a:pPr algn="ctr"/>
            <a:r>
              <a:rPr lang="en-AU" dirty="0">
                <a:solidFill>
                  <a:srgbClr val="002060"/>
                </a:solidFill>
              </a:rPr>
              <a:t>Educational</a:t>
            </a:r>
          </a:p>
          <a:p>
            <a:pPr algn="ctr"/>
            <a:r>
              <a:rPr lang="en-AU" dirty="0">
                <a:solidFill>
                  <a:srgbClr val="002060"/>
                </a:solidFill>
              </a:rPr>
              <a:t> Leader</a:t>
            </a:r>
          </a:p>
        </p:txBody>
      </p:sp>
      <p:sp>
        <p:nvSpPr>
          <p:cNvPr id="17" name="TextBox 16">
            <a:extLst>
              <a:ext uri="{FF2B5EF4-FFF2-40B4-BE49-F238E27FC236}">
                <a16:creationId xmlns:a16="http://schemas.microsoft.com/office/drawing/2014/main" id="{5B93005F-4C18-4357-B71E-18CC9C4B9185}"/>
              </a:ext>
            </a:extLst>
          </p:cNvPr>
          <p:cNvSpPr txBox="1"/>
          <p:nvPr/>
        </p:nvSpPr>
        <p:spPr>
          <a:xfrm rot="276997">
            <a:off x="1853331" y="2885790"/>
            <a:ext cx="2153233" cy="923330"/>
          </a:xfrm>
          <a:prstGeom prst="rect">
            <a:avLst/>
          </a:prstGeom>
          <a:noFill/>
        </p:spPr>
        <p:txBody>
          <a:bodyPr wrap="square" rtlCol="0">
            <a:spAutoFit/>
          </a:bodyPr>
          <a:lstStyle/>
          <a:p>
            <a:pPr algn="ctr"/>
            <a:r>
              <a:rPr lang="en-AU" dirty="0">
                <a:solidFill>
                  <a:srgbClr val="002060"/>
                </a:solidFill>
              </a:rPr>
              <a:t>Jodie</a:t>
            </a:r>
          </a:p>
          <a:p>
            <a:pPr algn="ctr"/>
            <a:r>
              <a:rPr lang="en-AU" dirty="0">
                <a:solidFill>
                  <a:srgbClr val="002060"/>
                </a:solidFill>
              </a:rPr>
              <a:t>Educator Discoverers Room</a:t>
            </a:r>
          </a:p>
        </p:txBody>
      </p:sp>
      <p:sp>
        <p:nvSpPr>
          <p:cNvPr id="19" name="TextBox 18">
            <a:extLst>
              <a:ext uri="{FF2B5EF4-FFF2-40B4-BE49-F238E27FC236}">
                <a16:creationId xmlns:a16="http://schemas.microsoft.com/office/drawing/2014/main" id="{949DBEB3-ABC8-4824-A21A-A88113CAB6F5}"/>
              </a:ext>
            </a:extLst>
          </p:cNvPr>
          <p:cNvSpPr txBox="1"/>
          <p:nvPr/>
        </p:nvSpPr>
        <p:spPr>
          <a:xfrm rot="20867318">
            <a:off x="7271187" y="2775267"/>
            <a:ext cx="1434641" cy="1200329"/>
          </a:xfrm>
          <a:prstGeom prst="rect">
            <a:avLst/>
          </a:prstGeom>
          <a:noFill/>
        </p:spPr>
        <p:txBody>
          <a:bodyPr wrap="square" rtlCol="0">
            <a:spAutoFit/>
          </a:bodyPr>
          <a:lstStyle/>
          <a:p>
            <a:pPr algn="ctr"/>
            <a:r>
              <a:rPr lang="en-AU" dirty="0">
                <a:solidFill>
                  <a:srgbClr val="002060"/>
                </a:solidFill>
              </a:rPr>
              <a:t>Melissa </a:t>
            </a:r>
          </a:p>
          <a:p>
            <a:pPr algn="ctr"/>
            <a:r>
              <a:rPr lang="en-AU" dirty="0">
                <a:solidFill>
                  <a:srgbClr val="002060"/>
                </a:solidFill>
              </a:rPr>
              <a:t>Educator </a:t>
            </a:r>
          </a:p>
          <a:p>
            <a:pPr algn="ctr"/>
            <a:r>
              <a:rPr lang="en-AU" dirty="0">
                <a:solidFill>
                  <a:srgbClr val="002060"/>
                </a:solidFill>
              </a:rPr>
              <a:t>(Relief/ Casual)</a:t>
            </a:r>
          </a:p>
        </p:txBody>
      </p:sp>
      <p:sp>
        <p:nvSpPr>
          <p:cNvPr id="21" name="TextBox 20">
            <a:extLst>
              <a:ext uri="{FF2B5EF4-FFF2-40B4-BE49-F238E27FC236}">
                <a16:creationId xmlns:a16="http://schemas.microsoft.com/office/drawing/2014/main" id="{8483DA4F-E19F-4745-9C5A-9313947710AA}"/>
              </a:ext>
            </a:extLst>
          </p:cNvPr>
          <p:cNvSpPr txBox="1"/>
          <p:nvPr/>
        </p:nvSpPr>
        <p:spPr>
          <a:xfrm rot="343234">
            <a:off x="11011153" y="2147857"/>
            <a:ext cx="1140936" cy="1477328"/>
          </a:xfrm>
          <a:prstGeom prst="rect">
            <a:avLst/>
          </a:prstGeom>
          <a:noFill/>
        </p:spPr>
        <p:txBody>
          <a:bodyPr wrap="square" rtlCol="0">
            <a:spAutoFit/>
          </a:bodyPr>
          <a:lstStyle/>
          <a:p>
            <a:pPr algn="ctr"/>
            <a:r>
              <a:rPr lang="en-AU" dirty="0">
                <a:solidFill>
                  <a:srgbClr val="002060"/>
                </a:solidFill>
              </a:rPr>
              <a:t>Paige</a:t>
            </a:r>
          </a:p>
          <a:p>
            <a:pPr algn="ctr"/>
            <a:r>
              <a:rPr lang="en-AU" dirty="0">
                <a:solidFill>
                  <a:srgbClr val="002060"/>
                </a:solidFill>
              </a:rPr>
              <a:t>Educator/Room Leader</a:t>
            </a:r>
          </a:p>
          <a:p>
            <a:pPr algn="ctr"/>
            <a:r>
              <a:rPr lang="en-AU" dirty="0">
                <a:solidFill>
                  <a:srgbClr val="002060"/>
                </a:solidFill>
              </a:rPr>
              <a:t>Explorers</a:t>
            </a:r>
          </a:p>
        </p:txBody>
      </p:sp>
      <p:pic>
        <p:nvPicPr>
          <p:cNvPr id="24" name="Picture 23">
            <a:extLst>
              <a:ext uri="{FF2B5EF4-FFF2-40B4-BE49-F238E27FC236}">
                <a16:creationId xmlns:a16="http://schemas.microsoft.com/office/drawing/2014/main" id="{8E3E8E39-242A-4DA6-B6D3-EE7000B4A52D}"/>
              </a:ext>
            </a:extLst>
          </p:cNvPr>
          <p:cNvPicPr>
            <a:picLocks noChangeAspect="1"/>
          </p:cNvPicPr>
          <p:nvPr/>
        </p:nvPicPr>
        <p:blipFill rotWithShape="1">
          <a:blip r:embed="rId6"/>
          <a:srcRect l="3056" t="-1" r="431" b="17863"/>
          <a:stretch/>
        </p:blipFill>
        <p:spPr>
          <a:xfrm rot="21098517">
            <a:off x="2630473" y="3913639"/>
            <a:ext cx="1567852" cy="1905756"/>
          </a:xfrm>
          <a:prstGeom prst="ellipse">
            <a:avLst/>
          </a:prstGeom>
          <a:ln>
            <a:noFill/>
          </a:ln>
          <a:effectLst>
            <a:softEdge rad="112500"/>
          </a:effectLst>
        </p:spPr>
      </p:pic>
      <p:sp>
        <p:nvSpPr>
          <p:cNvPr id="25" name="TextBox 24">
            <a:extLst>
              <a:ext uri="{FF2B5EF4-FFF2-40B4-BE49-F238E27FC236}">
                <a16:creationId xmlns:a16="http://schemas.microsoft.com/office/drawing/2014/main" id="{1D60FD32-0287-4B54-A2E2-1DF665B97913}"/>
              </a:ext>
            </a:extLst>
          </p:cNvPr>
          <p:cNvSpPr txBox="1"/>
          <p:nvPr/>
        </p:nvSpPr>
        <p:spPr>
          <a:xfrm rot="551735">
            <a:off x="2169046" y="5784520"/>
            <a:ext cx="1897918" cy="923330"/>
          </a:xfrm>
          <a:prstGeom prst="rect">
            <a:avLst/>
          </a:prstGeom>
          <a:noFill/>
        </p:spPr>
        <p:txBody>
          <a:bodyPr wrap="square" rtlCol="0">
            <a:spAutoFit/>
          </a:bodyPr>
          <a:lstStyle/>
          <a:p>
            <a:pPr algn="ctr"/>
            <a:r>
              <a:rPr lang="en-AU" dirty="0">
                <a:solidFill>
                  <a:srgbClr val="002060"/>
                </a:solidFill>
              </a:rPr>
              <a:t>Anoja Educator Room Leader</a:t>
            </a:r>
          </a:p>
          <a:p>
            <a:pPr algn="ctr"/>
            <a:r>
              <a:rPr lang="en-AU" dirty="0">
                <a:solidFill>
                  <a:srgbClr val="002060"/>
                </a:solidFill>
              </a:rPr>
              <a:t>Inventors Room</a:t>
            </a:r>
          </a:p>
        </p:txBody>
      </p:sp>
      <p:sp>
        <p:nvSpPr>
          <p:cNvPr id="29" name="TextBox 28">
            <a:extLst>
              <a:ext uri="{FF2B5EF4-FFF2-40B4-BE49-F238E27FC236}">
                <a16:creationId xmlns:a16="http://schemas.microsoft.com/office/drawing/2014/main" id="{34ED48A4-28CF-4148-8B87-C8682A6B8626}"/>
              </a:ext>
            </a:extLst>
          </p:cNvPr>
          <p:cNvSpPr txBox="1"/>
          <p:nvPr/>
        </p:nvSpPr>
        <p:spPr>
          <a:xfrm rot="264651">
            <a:off x="9854313" y="5741072"/>
            <a:ext cx="2870651" cy="923330"/>
          </a:xfrm>
          <a:prstGeom prst="rect">
            <a:avLst/>
          </a:prstGeom>
          <a:noFill/>
        </p:spPr>
        <p:txBody>
          <a:bodyPr wrap="square" rtlCol="0">
            <a:spAutoFit/>
          </a:bodyPr>
          <a:lstStyle/>
          <a:p>
            <a:pPr algn="ctr"/>
            <a:r>
              <a:rPr lang="en-AU" dirty="0">
                <a:solidFill>
                  <a:srgbClr val="002060"/>
                </a:solidFill>
              </a:rPr>
              <a:t>Karen </a:t>
            </a:r>
          </a:p>
          <a:p>
            <a:pPr algn="ctr"/>
            <a:r>
              <a:rPr lang="en-AU" dirty="0">
                <a:solidFill>
                  <a:srgbClr val="002060"/>
                </a:solidFill>
              </a:rPr>
              <a:t>Asst Educator</a:t>
            </a:r>
            <a:br>
              <a:rPr lang="en-AU" dirty="0">
                <a:solidFill>
                  <a:srgbClr val="002060"/>
                </a:solidFill>
              </a:rPr>
            </a:br>
            <a:r>
              <a:rPr lang="en-AU" dirty="0">
                <a:solidFill>
                  <a:srgbClr val="002060"/>
                </a:solidFill>
              </a:rPr>
              <a:t> (Casual/Relief)</a:t>
            </a:r>
          </a:p>
        </p:txBody>
      </p:sp>
      <p:pic>
        <p:nvPicPr>
          <p:cNvPr id="1026" name="Picture 2" descr="0cfa2cbe-22a5-4bc1-8c1c-ff6a6a10681d@ausprd01">
            <a:extLst>
              <a:ext uri="{FF2B5EF4-FFF2-40B4-BE49-F238E27FC236}">
                <a16:creationId xmlns:a16="http://schemas.microsoft.com/office/drawing/2014/main" id="{2B256208-E730-44DF-9F26-B617C2C01E72}"/>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7514" t="12291" r="26268" b="15044"/>
          <a:stretch/>
        </p:blipFill>
        <p:spPr bwMode="auto">
          <a:xfrm rot="5400000">
            <a:off x="7167021" y="4173732"/>
            <a:ext cx="1830156" cy="1529798"/>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TextBox 27">
            <a:extLst>
              <a:ext uri="{FF2B5EF4-FFF2-40B4-BE49-F238E27FC236}">
                <a16:creationId xmlns:a16="http://schemas.microsoft.com/office/drawing/2014/main" id="{A9A9DFA2-BE16-4E63-A008-E8BE89986EE8}"/>
              </a:ext>
            </a:extLst>
          </p:cNvPr>
          <p:cNvSpPr txBox="1"/>
          <p:nvPr/>
        </p:nvSpPr>
        <p:spPr>
          <a:xfrm>
            <a:off x="88178" y="-3006"/>
            <a:ext cx="11573111" cy="830997"/>
          </a:xfrm>
          <a:prstGeom prst="rect">
            <a:avLst/>
          </a:prstGeom>
          <a:noFill/>
        </p:spPr>
        <p:txBody>
          <a:bodyPr wrap="square" rtlCol="0">
            <a:spAutoFit/>
          </a:bodyPr>
          <a:lstStyle/>
          <a:p>
            <a:pPr algn="ctr"/>
            <a:r>
              <a:rPr lang="en-AU" sz="4800" dirty="0">
                <a:solidFill>
                  <a:srgbClr val="0000FF"/>
                </a:solidFill>
              </a:rPr>
              <a:t>S</a:t>
            </a:r>
            <a:r>
              <a:rPr lang="en-AU" sz="2800" dirty="0">
                <a:solidFill>
                  <a:srgbClr val="0000FF"/>
                </a:solidFill>
              </a:rPr>
              <a:t>UDBURY </a:t>
            </a:r>
            <a:r>
              <a:rPr lang="en-AU" sz="4400" dirty="0">
                <a:solidFill>
                  <a:srgbClr val="0000FF"/>
                </a:solidFill>
              </a:rPr>
              <a:t>H</a:t>
            </a:r>
            <a:r>
              <a:rPr lang="en-AU" sz="2800" dirty="0">
                <a:solidFill>
                  <a:srgbClr val="0000FF"/>
                </a:solidFill>
              </a:rPr>
              <a:t>OUSE </a:t>
            </a:r>
            <a:r>
              <a:rPr lang="en-AU" sz="4400" dirty="0">
                <a:solidFill>
                  <a:srgbClr val="0000FF"/>
                </a:solidFill>
              </a:rPr>
              <a:t>C</a:t>
            </a:r>
            <a:r>
              <a:rPr lang="en-AU" sz="2800" dirty="0">
                <a:solidFill>
                  <a:srgbClr val="0000FF"/>
                </a:solidFill>
              </a:rPr>
              <a:t>ARE </a:t>
            </a:r>
            <a:r>
              <a:rPr lang="en-AU" sz="3600" dirty="0">
                <a:solidFill>
                  <a:srgbClr val="0000FF"/>
                </a:solidFill>
              </a:rPr>
              <a:t>A</a:t>
            </a:r>
            <a:r>
              <a:rPr lang="en-AU" sz="2400" dirty="0">
                <a:solidFill>
                  <a:srgbClr val="0000FF"/>
                </a:solidFill>
              </a:rPr>
              <a:t>ND</a:t>
            </a:r>
            <a:r>
              <a:rPr lang="en-AU" sz="2800" dirty="0">
                <a:solidFill>
                  <a:srgbClr val="0000FF"/>
                </a:solidFill>
              </a:rPr>
              <a:t> </a:t>
            </a:r>
            <a:r>
              <a:rPr lang="en-AU" sz="4400" dirty="0">
                <a:solidFill>
                  <a:srgbClr val="0000FF"/>
                </a:solidFill>
              </a:rPr>
              <a:t>D</a:t>
            </a:r>
            <a:r>
              <a:rPr lang="en-AU" sz="2800" dirty="0">
                <a:solidFill>
                  <a:srgbClr val="0000FF"/>
                </a:solidFill>
              </a:rPr>
              <a:t>EVELOPMENT </a:t>
            </a:r>
            <a:r>
              <a:rPr lang="en-AU" sz="4400" dirty="0">
                <a:solidFill>
                  <a:srgbClr val="0000FF"/>
                </a:solidFill>
              </a:rPr>
              <a:t>C</a:t>
            </a:r>
            <a:r>
              <a:rPr lang="en-AU" sz="2800" dirty="0">
                <a:solidFill>
                  <a:srgbClr val="0000FF"/>
                </a:solidFill>
              </a:rPr>
              <a:t>ENTRE </a:t>
            </a:r>
            <a:r>
              <a:rPr lang="en-AU" sz="4400" dirty="0">
                <a:solidFill>
                  <a:srgbClr val="0000FF"/>
                </a:solidFill>
              </a:rPr>
              <a:t>S</a:t>
            </a:r>
            <a:r>
              <a:rPr lang="en-AU" sz="2800" dirty="0">
                <a:solidFill>
                  <a:srgbClr val="0000FF"/>
                </a:solidFill>
              </a:rPr>
              <a:t>TAFF</a:t>
            </a:r>
          </a:p>
        </p:txBody>
      </p:sp>
      <p:pic>
        <p:nvPicPr>
          <p:cNvPr id="20" name="Picture 19">
            <a:extLst>
              <a:ext uri="{FF2B5EF4-FFF2-40B4-BE49-F238E27FC236}">
                <a16:creationId xmlns:a16="http://schemas.microsoft.com/office/drawing/2014/main" id="{21D6CDAD-86B2-4D91-9C11-08BD0D3ED7BB}"/>
              </a:ext>
            </a:extLst>
          </p:cNvPr>
          <p:cNvPicPr>
            <a:picLocks noChangeAspect="1"/>
          </p:cNvPicPr>
          <p:nvPr/>
        </p:nvPicPr>
        <p:blipFill>
          <a:blip r:embed="rId8"/>
          <a:stretch>
            <a:fillRect/>
          </a:stretch>
        </p:blipFill>
        <p:spPr>
          <a:xfrm rot="489049">
            <a:off x="10568246" y="246825"/>
            <a:ext cx="1627303" cy="1885790"/>
          </a:xfrm>
          <a:prstGeom prst="ellipse">
            <a:avLst/>
          </a:prstGeom>
          <a:ln>
            <a:noFill/>
          </a:ln>
          <a:effectLst>
            <a:softEdge rad="112500"/>
          </a:effectLst>
        </p:spPr>
      </p:pic>
      <p:pic>
        <p:nvPicPr>
          <p:cNvPr id="16" name="Picture 15">
            <a:extLst>
              <a:ext uri="{FF2B5EF4-FFF2-40B4-BE49-F238E27FC236}">
                <a16:creationId xmlns:a16="http://schemas.microsoft.com/office/drawing/2014/main" id="{7B1F9DB7-8FAD-4A19-AFFF-D6806D51C44A}"/>
              </a:ext>
            </a:extLst>
          </p:cNvPr>
          <p:cNvPicPr>
            <a:picLocks noChangeAspect="1"/>
          </p:cNvPicPr>
          <p:nvPr/>
        </p:nvPicPr>
        <p:blipFill rotWithShape="1">
          <a:blip r:embed="rId9"/>
          <a:srcRect l="9002" t="-1860" r="15039" b="17521"/>
          <a:stretch/>
        </p:blipFill>
        <p:spPr>
          <a:xfrm rot="254931">
            <a:off x="2222494" y="846974"/>
            <a:ext cx="1482073" cy="1820999"/>
          </a:xfrm>
          <a:prstGeom prst="ellipse">
            <a:avLst/>
          </a:prstGeom>
          <a:ln>
            <a:noFill/>
          </a:ln>
          <a:effectLst>
            <a:softEdge rad="112500"/>
          </a:effectLst>
        </p:spPr>
      </p:pic>
      <p:pic>
        <p:nvPicPr>
          <p:cNvPr id="30" name="Picture 29">
            <a:extLst>
              <a:ext uri="{FF2B5EF4-FFF2-40B4-BE49-F238E27FC236}">
                <a16:creationId xmlns:a16="http://schemas.microsoft.com/office/drawing/2014/main" id="{17CDFF59-68C4-4C8F-A161-BF4AEF272613}"/>
              </a:ext>
            </a:extLst>
          </p:cNvPr>
          <p:cNvPicPr>
            <a:picLocks noChangeAspect="1"/>
          </p:cNvPicPr>
          <p:nvPr/>
        </p:nvPicPr>
        <p:blipFill>
          <a:blip r:embed="rId10"/>
          <a:stretch>
            <a:fillRect/>
          </a:stretch>
        </p:blipFill>
        <p:spPr>
          <a:xfrm rot="18063822">
            <a:off x="3388544" y="3805811"/>
            <a:ext cx="5066643" cy="923614"/>
          </a:xfrm>
          <a:prstGeom prst="rect">
            <a:avLst/>
          </a:prstGeom>
        </p:spPr>
      </p:pic>
      <p:pic>
        <p:nvPicPr>
          <p:cNvPr id="11" name="Picture 10">
            <a:extLst>
              <a:ext uri="{FF2B5EF4-FFF2-40B4-BE49-F238E27FC236}">
                <a16:creationId xmlns:a16="http://schemas.microsoft.com/office/drawing/2014/main" id="{214A1131-0274-4686-935B-E0982C187CE1}"/>
              </a:ext>
            </a:extLst>
          </p:cNvPr>
          <p:cNvPicPr>
            <a:picLocks noChangeAspect="1"/>
          </p:cNvPicPr>
          <p:nvPr/>
        </p:nvPicPr>
        <p:blipFill rotWithShape="1">
          <a:blip r:embed="rId11"/>
          <a:srcRect l="1" t="-1" r="-6224" b="-10038"/>
          <a:stretch/>
        </p:blipFill>
        <p:spPr>
          <a:xfrm>
            <a:off x="9823059" y="4068483"/>
            <a:ext cx="1613007" cy="1900183"/>
          </a:xfrm>
          <a:prstGeom prst="ellipse">
            <a:avLst/>
          </a:prstGeom>
          <a:ln>
            <a:noFill/>
          </a:ln>
          <a:effectLst>
            <a:softEdge rad="112500"/>
          </a:effectLst>
        </p:spPr>
      </p:pic>
      <p:sp>
        <p:nvSpPr>
          <p:cNvPr id="31" name="Rectangle 30">
            <a:extLst>
              <a:ext uri="{FF2B5EF4-FFF2-40B4-BE49-F238E27FC236}">
                <a16:creationId xmlns:a16="http://schemas.microsoft.com/office/drawing/2014/main" id="{F390B55A-557E-4BE0-906A-F3701B09FA5F}"/>
              </a:ext>
            </a:extLst>
          </p:cNvPr>
          <p:cNvSpPr/>
          <p:nvPr/>
        </p:nvSpPr>
        <p:spPr>
          <a:xfrm rot="17974396">
            <a:off x="3114487" y="3729024"/>
            <a:ext cx="5158794" cy="769441"/>
          </a:xfrm>
          <a:prstGeom prst="rect">
            <a:avLst/>
          </a:prstGeom>
        </p:spPr>
        <p:txBody>
          <a:bodyPr wrap="square">
            <a:spAutoFit/>
          </a:bodyPr>
          <a:lstStyle/>
          <a:p>
            <a:r>
              <a:rPr lang="en-AU" sz="4400" dirty="0">
                <a:ln w="0"/>
                <a:solidFill>
                  <a:srgbClr val="3333FF"/>
                </a:solidFill>
                <a:effectLst>
                  <a:outerShdw blurRad="38100" dist="25400" dir="5400000" algn="ctr" rotWithShape="0">
                    <a:srgbClr val="6E747A">
                      <a:alpha val="43000"/>
                    </a:srgbClr>
                  </a:outerShdw>
                </a:effectLst>
                <a:latin typeface="Arial Rounded MT Bold" panose="020F0704030504030204" pitchFamily="34" charset="0"/>
              </a:rPr>
              <a:t>SUDBURYHOUSE</a:t>
            </a:r>
            <a:endParaRPr lang="en-AU" sz="4400" dirty="0"/>
          </a:p>
        </p:txBody>
      </p:sp>
      <p:pic>
        <p:nvPicPr>
          <p:cNvPr id="18" name="Picture 17">
            <a:extLst>
              <a:ext uri="{FF2B5EF4-FFF2-40B4-BE49-F238E27FC236}">
                <a16:creationId xmlns:a16="http://schemas.microsoft.com/office/drawing/2014/main" id="{F1A1697E-0166-43C8-AEB3-179111B7DAC4}"/>
              </a:ext>
            </a:extLst>
          </p:cNvPr>
          <p:cNvPicPr>
            <a:picLocks noChangeAspect="1"/>
          </p:cNvPicPr>
          <p:nvPr/>
        </p:nvPicPr>
        <p:blipFill>
          <a:blip r:embed="rId12"/>
          <a:stretch>
            <a:fillRect/>
          </a:stretch>
        </p:blipFill>
        <p:spPr>
          <a:xfrm rot="21235671">
            <a:off x="7327457" y="822957"/>
            <a:ext cx="1707284" cy="1963649"/>
          </a:xfrm>
          <a:prstGeom prst="ellipse">
            <a:avLst/>
          </a:prstGeom>
          <a:ln>
            <a:noFill/>
          </a:ln>
          <a:effectLst>
            <a:softEdge rad="112500"/>
          </a:effectLst>
        </p:spPr>
      </p:pic>
      <p:pic>
        <p:nvPicPr>
          <p:cNvPr id="2050" name="Picture 2" descr="http://sudburyearlylearning.wa.edu.au/wp-content/uploads/2018/03/earlylearninglogo.png">
            <a:extLst>
              <a:ext uri="{FF2B5EF4-FFF2-40B4-BE49-F238E27FC236}">
                <a16:creationId xmlns:a16="http://schemas.microsoft.com/office/drawing/2014/main" id="{E71DEB2D-6D36-49FF-BD6C-E9189FC13266}"/>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rot="17931238">
            <a:off x="4004959" y="4217284"/>
            <a:ext cx="4438035" cy="56906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7CCA4910-B264-41FA-BF67-61639F112BB8}"/>
              </a:ext>
            </a:extLst>
          </p:cNvPr>
          <p:cNvPicPr>
            <a:picLocks noChangeAspect="1"/>
          </p:cNvPicPr>
          <p:nvPr/>
        </p:nvPicPr>
        <p:blipFill>
          <a:blip r:embed="rId14"/>
          <a:stretch>
            <a:fillRect/>
          </a:stretch>
        </p:blipFill>
        <p:spPr>
          <a:xfrm rot="21333700">
            <a:off x="237097" y="878954"/>
            <a:ext cx="1492066" cy="1936819"/>
          </a:xfrm>
          <a:prstGeom prst="ellipse">
            <a:avLst/>
          </a:prstGeom>
          <a:ln>
            <a:noFill/>
          </a:ln>
          <a:effectLst>
            <a:softEdge rad="112500"/>
          </a:effectLst>
        </p:spPr>
      </p:pic>
    </p:spTree>
    <p:extLst>
      <p:ext uri="{BB962C8B-B14F-4D97-AF65-F5344CB8AC3E}">
        <p14:creationId xmlns:p14="http://schemas.microsoft.com/office/powerpoint/2010/main" val="3594390765"/>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ontent Placeholder 3">
            <a:extLst>
              <a:ext uri="{FF2B5EF4-FFF2-40B4-BE49-F238E27FC236}">
                <a16:creationId xmlns:a16="http://schemas.microsoft.com/office/drawing/2014/main" id="{2D76A306-01B7-4F60-B5A5-844A7FC4D55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21380575">
            <a:off x="841939" y="1050641"/>
            <a:ext cx="3290484" cy="2467123"/>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
        <p:nvSpPr>
          <p:cNvPr id="3" name="Rectangle 2">
            <a:extLst>
              <a:ext uri="{FF2B5EF4-FFF2-40B4-BE49-F238E27FC236}">
                <a16:creationId xmlns:a16="http://schemas.microsoft.com/office/drawing/2014/main" id="{D1877753-806C-4668-B2B2-2B6FB1ECC2DD}"/>
              </a:ext>
            </a:extLst>
          </p:cNvPr>
          <p:cNvSpPr/>
          <p:nvPr/>
        </p:nvSpPr>
        <p:spPr>
          <a:xfrm rot="21174384">
            <a:off x="533186" y="5035970"/>
            <a:ext cx="3724346" cy="646331"/>
          </a:xfrm>
          <a:prstGeom prst="rect">
            <a:avLst/>
          </a:prstGeom>
          <a:gradFill flip="none" rotWithShape="1">
            <a:gsLst>
              <a:gs pos="61000">
                <a:schemeClr val="accent5">
                  <a:lumMod val="0"/>
                  <a:lumOff val="100000"/>
                </a:schemeClr>
              </a:gs>
              <a:gs pos="88000">
                <a:schemeClr val="accent5">
                  <a:lumMod val="0"/>
                  <a:lumOff val="100000"/>
                </a:schemeClr>
              </a:gs>
              <a:gs pos="72000">
                <a:schemeClr val="accent5">
                  <a:lumMod val="100000"/>
                </a:schemeClr>
              </a:gs>
            </a:gsLst>
            <a:lin ang="2700000" scaled="1"/>
            <a:tileRect/>
          </a:gradFill>
        </p:spPr>
        <p:txBody>
          <a:bodyPr wrap="square">
            <a:spAutoFit/>
          </a:bodyPr>
          <a:lstStyle/>
          <a:p>
            <a:pPr algn="ctr"/>
            <a:r>
              <a:rPr lang="en-AU" dirty="0">
                <a:solidFill>
                  <a:srgbClr val="002060"/>
                </a:solidFill>
              </a:rPr>
              <a:t>The English Conversation Class</a:t>
            </a:r>
          </a:p>
          <a:p>
            <a:pPr algn="ctr"/>
            <a:r>
              <a:rPr lang="en-AU" dirty="0">
                <a:solidFill>
                  <a:srgbClr val="002060"/>
                </a:solidFill>
              </a:rPr>
              <a:t> </a:t>
            </a:r>
          </a:p>
        </p:txBody>
      </p:sp>
      <p:sp>
        <p:nvSpPr>
          <p:cNvPr id="6" name="Rectangle 5">
            <a:extLst>
              <a:ext uri="{FF2B5EF4-FFF2-40B4-BE49-F238E27FC236}">
                <a16:creationId xmlns:a16="http://schemas.microsoft.com/office/drawing/2014/main" id="{8653D233-F6EA-4960-8D47-904B745C6817}"/>
              </a:ext>
            </a:extLst>
          </p:cNvPr>
          <p:cNvSpPr/>
          <p:nvPr/>
        </p:nvSpPr>
        <p:spPr>
          <a:xfrm>
            <a:off x="4358615" y="67022"/>
            <a:ext cx="7660734" cy="6611105"/>
          </a:xfrm>
          <a:prstGeom prst="rect">
            <a:avLst/>
          </a:prstGeom>
        </p:spPr>
        <p:txBody>
          <a:bodyPr wrap="square">
            <a:spAutoFit/>
          </a:bodyPr>
          <a:lstStyle/>
          <a:p>
            <a:pPr algn="ctr">
              <a:lnSpc>
                <a:spcPct val="107000"/>
              </a:lnSpc>
              <a:spcAft>
                <a:spcPts val="800"/>
              </a:spcAft>
            </a:pPr>
            <a:r>
              <a:rPr lang="en-AU" sz="2400" b="1" kern="1400" dirty="0">
                <a:solidFill>
                  <a:srgbClr val="0070C0"/>
                </a:solidFill>
                <a:latin typeface="Calibri" panose="020F0502020204030204" pitchFamily="34" charset="0"/>
              </a:rPr>
              <a:t>English Conversation Classes (with Creche)... </a:t>
            </a:r>
            <a:br>
              <a:rPr lang="en-AU" sz="2400" b="1" kern="1400" dirty="0">
                <a:solidFill>
                  <a:srgbClr val="0070C0"/>
                </a:solidFill>
                <a:latin typeface="Calibri" panose="020F0502020204030204" pitchFamily="34" charset="0"/>
              </a:rPr>
            </a:br>
            <a:r>
              <a:rPr lang="en-AU" sz="2000" b="1" kern="1400" dirty="0">
                <a:solidFill>
                  <a:srgbClr val="0070C0"/>
                </a:solidFill>
                <a:latin typeface="Calibri" panose="020F0502020204030204" pitchFamily="34" charset="0"/>
              </a:rPr>
              <a:t>Monday 9.00 am—12.00 Noon</a:t>
            </a:r>
          </a:p>
          <a:p>
            <a:pPr algn="ctr"/>
            <a:r>
              <a:rPr lang="en-AU" sz="1400" dirty="0">
                <a:solidFill>
                  <a:srgbClr val="000099"/>
                </a:solidFill>
              </a:rPr>
              <a:t>English Conversation Classes (With Creche) - Mondays 9am - 12pm</a:t>
            </a:r>
          </a:p>
          <a:p>
            <a:pPr algn="ctr"/>
            <a:r>
              <a:rPr lang="en-AU" sz="1400" dirty="0">
                <a:solidFill>
                  <a:srgbClr val="000099"/>
                </a:solidFill>
              </a:rPr>
              <a:t>Our English class is a multicultural class - students come </a:t>
            </a:r>
            <a:br>
              <a:rPr lang="en-AU" sz="1400" dirty="0">
                <a:solidFill>
                  <a:srgbClr val="000099"/>
                </a:solidFill>
              </a:rPr>
            </a:br>
            <a:r>
              <a:rPr lang="en-AU" sz="1400" dirty="0">
                <a:solidFill>
                  <a:srgbClr val="000099"/>
                </a:solidFill>
              </a:rPr>
              <a:t>from different backgrounds ranging from</a:t>
            </a:r>
            <a:br>
              <a:rPr lang="en-AU" sz="1400" dirty="0">
                <a:solidFill>
                  <a:srgbClr val="000099"/>
                </a:solidFill>
              </a:rPr>
            </a:br>
            <a:r>
              <a:rPr lang="en-AU" sz="1400" dirty="0">
                <a:solidFill>
                  <a:srgbClr val="000099"/>
                </a:solidFill>
              </a:rPr>
              <a:t> Middle Eastern Afghanistan, Sudan to Asian countries of China, Thailand and Vietnam.  </a:t>
            </a:r>
            <a:br>
              <a:rPr lang="en-AU" sz="1400" dirty="0">
                <a:solidFill>
                  <a:srgbClr val="000099"/>
                </a:solidFill>
              </a:rPr>
            </a:br>
            <a:r>
              <a:rPr lang="en-AU" sz="1400" dirty="0">
                <a:solidFill>
                  <a:srgbClr val="000099"/>
                </a:solidFill>
              </a:rPr>
              <a:t>Students also range in age from their early twenties to their fifties'. </a:t>
            </a:r>
          </a:p>
          <a:p>
            <a:pPr algn="ctr"/>
            <a:r>
              <a:rPr lang="en-AU" sz="1400" dirty="0">
                <a:solidFill>
                  <a:srgbClr val="000099"/>
                </a:solidFill>
              </a:rPr>
              <a:t>The aim of the class is to work on improving and building English skills predominantly speaking English.</a:t>
            </a:r>
            <a:br>
              <a:rPr lang="en-AU" sz="1400" dirty="0">
                <a:solidFill>
                  <a:srgbClr val="000099"/>
                </a:solidFill>
              </a:rPr>
            </a:br>
            <a:r>
              <a:rPr lang="en-AU" sz="1400" dirty="0">
                <a:solidFill>
                  <a:srgbClr val="000099"/>
                </a:solidFill>
              </a:rPr>
              <a:t> We have also briefly touched on some reading</a:t>
            </a:r>
            <a:br>
              <a:rPr lang="en-AU" sz="1400" dirty="0">
                <a:solidFill>
                  <a:srgbClr val="000099"/>
                </a:solidFill>
              </a:rPr>
            </a:br>
            <a:r>
              <a:rPr lang="en-AU" sz="1400" dirty="0">
                <a:solidFill>
                  <a:srgbClr val="000099"/>
                </a:solidFill>
              </a:rPr>
              <a:t> and writing skills through the use of early educational worksheets.  </a:t>
            </a:r>
          </a:p>
          <a:p>
            <a:pPr algn="ctr"/>
            <a:r>
              <a:rPr lang="en-AU" sz="1400" dirty="0">
                <a:solidFill>
                  <a:srgbClr val="000099"/>
                </a:solidFill>
              </a:rPr>
              <a:t>This class is a close knit group where interactions and friendships with one another are encouraged.  </a:t>
            </a:r>
            <a:br>
              <a:rPr lang="en-AU" sz="1400" dirty="0">
                <a:solidFill>
                  <a:srgbClr val="000099"/>
                </a:solidFill>
              </a:rPr>
            </a:br>
            <a:r>
              <a:rPr lang="en-AU" sz="1400" dirty="0">
                <a:solidFill>
                  <a:srgbClr val="000099"/>
                </a:solidFill>
              </a:rPr>
              <a:t>The students learn various English conversation skills that may be themed, </a:t>
            </a:r>
            <a:br>
              <a:rPr lang="en-AU" sz="1400" dirty="0">
                <a:solidFill>
                  <a:srgbClr val="000099"/>
                </a:solidFill>
              </a:rPr>
            </a:br>
            <a:r>
              <a:rPr lang="en-AU" sz="1400" dirty="0">
                <a:solidFill>
                  <a:srgbClr val="000099"/>
                </a:solidFill>
              </a:rPr>
              <a:t>such as visiting a doctor, women's health, shopping, and etc.  </a:t>
            </a:r>
            <a:br>
              <a:rPr lang="en-AU" sz="1400" dirty="0">
                <a:solidFill>
                  <a:srgbClr val="000099"/>
                </a:solidFill>
              </a:rPr>
            </a:br>
            <a:r>
              <a:rPr lang="en-AU" sz="1400" dirty="0">
                <a:solidFill>
                  <a:srgbClr val="000099"/>
                </a:solidFill>
              </a:rPr>
              <a:t>The class has been lucky to  have numerous guest speakers who have come and shared their knowledge with the class on the services that are available in our community </a:t>
            </a:r>
            <a:br>
              <a:rPr lang="en-AU" sz="1400" dirty="0">
                <a:solidFill>
                  <a:srgbClr val="000099"/>
                </a:solidFill>
              </a:rPr>
            </a:br>
            <a:r>
              <a:rPr lang="en-AU" sz="1400" dirty="0">
                <a:solidFill>
                  <a:srgbClr val="000099"/>
                </a:solidFill>
              </a:rPr>
              <a:t>e.g. Centrelink and women's health services.  </a:t>
            </a:r>
            <a:br>
              <a:rPr lang="en-AU" sz="1400" dirty="0">
                <a:solidFill>
                  <a:srgbClr val="000099"/>
                </a:solidFill>
              </a:rPr>
            </a:br>
            <a:r>
              <a:rPr lang="en-AU" sz="1400" dirty="0">
                <a:solidFill>
                  <a:srgbClr val="000099"/>
                </a:solidFill>
              </a:rPr>
              <a:t>This allows these students of non-English background to be informed </a:t>
            </a:r>
            <a:br>
              <a:rPr lang="en-AU" sz="1400" dirty="0">
                <a:solidFill>
                  <a:srgbClr val="000099"/>
                </a:solidFill>
              </a:rPr>
            </a:br>
            <a:r>
              <a:rPr lang="en-AU" sz="1400" dirty="0">
                <a:solidFill>
                  <a:srgbClr val="000099"/>
                </a:solidFill>
              </a:rPr>
              <a:t>and educated of some of the Australian's rights and services that are available to the people</a:t>
            </a:r>
            <a:br>
              <a:rPr lang="en-AU" sz="1400" dirty="0">
                <a:solidFill>
                  <a:srgbClr val="000099"/>
                </a:solidFill>
              </a:rPr>
            </a:br>
            <a:r>
              <a:rPr lang="en-AU" sz="1400" dirty="0">
                <a:solidFill>
                  <a:srgbClr val="000099"/>
                </a:solidFill>
              </a:rPr>
              <a:t> in the community which they may not otherwise have been aware of. </a:t>
            </a:r>
          </a:p>
          <a:p>
            <a:pPr algn="ctr"/>
            <a:r>
              <a:rPr lang="en-AU" sz="1400" dirty="0">
                <a:solidFill>
                  <a:srgbClr val="000099"/>
                </a:solidFill>
              </a:rPr>
              <a:t>The focus is not solely themed on everyday use of the English language.  </a:t>
            </a:r>
            <a:br>
              <a:rPr lang="en-AU" sz="1400" dirty="0">
                <a:solidFill>
                  <a:srgbClr val="000099"/>
                </a:solidFill>
              </a:rPr>
            </a:br>
            <a:r>
              <a:rPr lang="en-AU" sz="1400" dirty="0">
                <a:solidFill>
                  <a:srgbClr val="000099"/>
                </a:solidFill>
              </a:rPr>
              <a:t>We have also come together to share our cultures</a:t>
            </a:r>
            <a:br>
              <a:rPr lang="en-AU" sz="1400" dirty="0">
                <a:solidFill>
                  <a:srgbClr val="000099"/>
                </a:solidFill>
              </a:rPr>
            </a:br>
            <a:r>
              <a:rPr lang="en-AU" sz="1400" dirty="0">
                <a:solidFill>
                  <a:srgbClr val="000099"/>
                </a:solidFill>
              </a:rPr>
              <a:t> and different aspects of our traditions to foster learning of the English language.</a:t>
            </a:r>
            <a:br>
              <a:rPr lang="en-AU" sz="1400" dirty="0">
                <a:solidFill>
                  <a:srgbClr val="000099"/>
                </a:solidFill>
              </a:rPr>
            </a:br>
            <a:r>
              <a:rPr lang="en-AU" sz="800" dirty="0">
                <a:solidFill>
                  <a:srgbClr val="000099"/>
                </a:solidFill>
              </a:rPr>
              <a:t> </a:t>
            </a:r>
            <a:br>
              <a:rPr lang="en-AU" sz="1400" dirty="0">
                <a:solidFill>
                  <a:srgbClr val="000099"/>
                </a:solidFill>
              </a:rPr>
            </a:br>
            <a:r>
              <a:rPr lang="en-AU" sz="1400" dirty="0">
                <a:solidFill>
                  <a:srgbClr val="000099"/>
                </a:solidFill>
              </a:rPr>
              <a:t> Some examples of this include;</a:t>
            </a:r>
          </a:p>
          <a:p>
            <a:pPr algn="ctr"/>
            <a:r>
              <a:rPr lang="en-AU" sz="1400" dirty="0">
                <a:solidFill>
                  <a:srgbClr val="000099"/>
                </a:solidFill>
              </a:rPr>
              <a:t>* celebrations of special events e.g. Easter, Christmas,  Eid, Chinese new Year etc;</a:t>
            </a:r>
          </a:p>
          <a:p>
            <a:pPr algn="ctr"/>
            <a:r>
              <a:rPr lang="en-AU" sz="1400" dirty="0">
                <a:solidFill>
                  <a:srgbClr val="000099"/>
                </a:solidFill>
              </a:rPr>
              <a:t>* traditional recipes - cooking classes e.g. Thai curry;</a:t>
            </a:r>
            <a:br>
              <a:rPr lang="en-AU" sz="1400" dirty="0">
                <a:solidFill>
                  <a:srgbClr val="000099"/>
                </a:solidFill>
              </a:rPr>
            </a:br>
            <a:endParaRPr lang="en-AU" sz="1400" dirty="0">
              <a:solidFill>
                <a:srgbClr val="000099"/>
              </a:solidFill>
            </a:endParaRPr>
          </a:p>
          <a:p>
            <a:pPr algn="ctr"/>
            <a:r>
              <a:rPr lang="en-AU" sz="1400" dirty="0">
                <a:solidFill>
                  <a:srgbClr val="000099"/>
                </a:solidFill>
              </a:rPr>
              <a:t>The English conversation class is an open, warm, educational and fun class that is held each Monday of the school term.  Creche facilities are available during this time.    </a:t>
            </a:r>
            <a:endParaRPr lang="en-AU" sz="1400" kern="1400" dirty="0">
              <a:ln>
                <a:noFill/>
              </a:ln>
              <a:solidFill>
                <a:srgbClr val="000000"/>
              </a:solidFill>
              <a:effectLst/>
              <a:latin typeface="Calibri" panose="020F0502020204030204" pitchFamily="34" charset="0"/>
            </a:endParaRPr>
          </a:p>
        </p:txBody>
      </p:sp>
    </p:spTree>
    <p:extLst>
      <p:ext uri="{BB962C8B-B14F-4D97-AF65-F5344CB8AC3E}">
        <p14:creationId xmlns:p14="http://schemas.microsoft.com/office/powerpoint/2010/main" val="485600074"/>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3610616-B9B8-4DCA-9D4B-F3E559FD74E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95544">
            <a:off x="2313342" y="442782"/>
            <a:ext cx="1684144" cy="225170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7" name="Picture 6">
            <a:extLst>
              <a:ext uri="{FF2B5EF4-FFF2-40B4-BE49-F238E27FC236}">
                <a16:creationId xmlns:a16="http://schemas.microsoft.com/office/drawing/2014/main" id="{A7B1873C-0036-4D89-93BC-778411AE5E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277012">
            <a:off x="7313034" y="470519"/>
            <a:ext cx="2368226" cy="177617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4" name="Picture 13">
            <a:extLst>
              <a:ext uri="{FF2B5EF4-FFF2-40B4-BE49-F238E27FC236}">
                <a16:creationId xmlns:a16="http://schemas.microsoft.com/office/drawing/2014/main" id="{A37D4499-8969-4AD2-B3BF-08D2904A4F0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355840">
            <a:off x="7584212" y="2272913"/>
            <a:ext cx="1789939" cy="207820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6" name="Picture 15">
            <a:extLst>
              <a:ext uri="{FF2B5EF4-FFF2-40B4-BE49-F238E27FC236}">
                <a16:creationId xmlns:a16="http://schemas.microsoft.com/office/drawing/2014/main" id="{90DD4DFA-B1EF-425D-895D-034E824910E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1090837">
            <a:off x="9401922" y="2057178"/>
            <a:ext cx="2535548" cy="190166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2" name="Picture 21">
            <a:extLst>
              <a:ext uri="{FF2B5EF4-FFF2-40B4-BE49-F238E27FC236}">
                <a16:creationId xmlns:a16="http://schemas.microsoft.com/office/drawing/2014/main" id="{F1D742EF-A285-4CA8-8C7C-FA8A87868F9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59291" y="4402019"/>
            <a:ext cx="2926334" cy="219475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8" name="Picture 27">
            <a:extLst>
              <a:ext uri="{FF2B5EF4-FFF2-40B4-BE49-F238E27FC236}">
                <a16:creationId xmlns:a16="http://schemas.microsoft.com/office/drawing/2014/main" id="{93561B7B-581C-4258-A588-B70D520054E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21261610">
            <a:off x="7348873" y="4398970"/>
            <a:ext cx="2721726" cy="204129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29" name="Rectangle 28">
            <a:extLst>
              <a:ext uri="{FF2B5EF4-FFF2-40B4-BE49-F238E27FC236}">
                <a16:creationId xmlns:a16="http://schemas.microsoft.com/office/drawing/2014/main" id="{7EC69175-6CA6-44B1-AC29-D3E4B92764B0}"/>
              </a:ext>
            </a:extLst>
          </p:cNvPr>
          <p:cNvSpPr/>
          <p:nvPr/>
        </p:nvSpPr>
        <p:spPr>
          <a:xfrm>
            <a:off x="3604836" y="448350"/>
            <a:ext cx="4048034" cy="5973045"/>
          </a:xfrm>
          <a:prstGeom prst="rect">
            <a:avLst/>
          </a:prstGeom>
        </p:spPr>
        <p:txBody>
          <a:bodyPr wrap="square">
            <a:spAutoFit/>
          </a:bodyPr>
          <a:lstStyle/>
          <a:p>
            <a:pPr algn="ctr">
              <a:lnSpc>
                <a:spcPct val="110000"/>
              </a:lnSpc>
            </a:pPr>
            <a:r>
              <a:rPr lang="en-AU" b="1" kern="1400" dirty="0">
                <a:solidFill>
                  <a:srgbClr val="0070C0"/>
                </a:solidFill>
                <a:latin typeface="Calibri" panose="020F0502020204030204" pitchFamily="34" charset="0"/>
              </a:rPr>
              <a:t>The Christmas Celebration </a:t>
            </a:r>
            <a:br>
              <a:rPr lang="en-AU" sz="1200" kern="1400" dirty="0">
                <a:solidFill>
                  <a:srgbClr val="0070C0"/>
                </a:solidFill>
                <a:latin typeface="Calibri" panose="020F0502020204030204" pitchFamily="34" charset="0"/>
              </a:rPr>
            </a:br>
            <a:r>
              <a:rPr lang="en-AU" sz="1200" kern="1400" dirty="0">
                <a:solidFill>
                  <a:srgbClr val="0070C0"/>
                </a:solidFill>
                <a:latin typeface="Calibri" panose="020F0502020204030204" pitchFamily="34" charset="0"/>
              </a:rPr>
              <a:t>we had on Wednesday December 13</a:t>
            </a:r>
            <a:r>
              <a:rPr lang="en-AU" sz="1200" kern="1400" baseline="30000" dirty="0">
                <a:solidFill>
                  <a:srgbClr val="0070C0"/>
                </a:solidFill>
                <a:latin typeface="Calibri" panose="020F0502020204030204" pitchFamily="34" charset="0"/>
              </a:rPr>
              <a:t>  </a:t>
            </a:r>
            <a:r>
              <a:rPr lang="en-AU" sz="1200" kern="1400" dirty="0">
                <a:solidFill>
                  <a:srgbClr val="0070C0"/>
                </a:solidFill>
                <a:latin typeface="Calibri" panose="020F0502020204030204" pitchFamily="34" charset="0"/>
              </a:rPr>
              <a:t>2017. </a:t>
            </a:r>
            <a:br>
              <a:rPr lang="en-AU" sz="800" kern="1400" dirty="0">
                <a:solidFill>
                  <a:srgbClr val="0070C0"/>
                </a:solidFill>
                <a:latin typeface="Calibri" panose="020F0502020204030204" pitchFamily="34" charset="0"/>
              </a:rPr>
            </a:br>
            <a:r>
              <a:rPr lang="en-AU" kern="1400" dirty="0">
                <a:solidFill>
                  <a:srgbClr val="0070C0"/>
                </a:solidFill>
                <a:latin typeface="Calibri" panose="020F0502020204030204" pitchFamily="34" charset="0"/>
              </a:rPr>
              <a:t> </a:t>
            </a:r>
            <a:r>
              <a:rPr lang="en-AU" sz="1200" kern="1400" dirty="0">
                <a:solidFill>
                  <a:srgbClr val="0070C0"/>
                </a:solidFill>
                <a:latin typeface="Calibri" panose="020F0502020204030204" pitchFamily="34" charset="0"/>
              </a:rPr>
              <a:t>It was a beautiful evening with over 120 </a:t>
            </a:r>
            <a:br>
              <a:rPr lang="en-AU" sz="1200" kern="1400" dirty="0">
                <a:solidFill>
                  <a:srgbClr val="0070C0"/>
                </a:solidFill>
                <a:latin typeface="Calibri" panose="020F0502020204030204" pitchFamily="34" charset="0"/>
              </a:rPr>
            </a:br>
            <a:r>
              <a:rPr lang="en-AU" sz="1200" kern="1400" dirty="0">
                <a:solidFill>
                  <a:srgbClr val="0070C0"/>
                </a:solidFill>
                <a:latin typeface="Calibri" panose="020F0502020204030204" pitchFamily="34" charset="0"/>
              </a:rPr>
              <a:t>people coming along to have a BBQ, </a:t>
            </a:r>
            <a:br>
              <a:rPr lang="en-AU" sz="1200" kern="1400" dirty="0">
                <a:solidFill>
                  <a:srgbClr val="0070C0"/>
                </a:solidFill>
                <a:latin typeface="Calibri" panose="020F0502020204030204" pitchFamily="34" charset="0"/>
              </a:rPr>
            </a:br>
            <a:r>
              <a:rPr lang="en-AU" sz="1200" kern="1400" dirty="0">
                <a:solidFill>
                  <a:srgbClr val="0070C0"/>
                </a:solidFill>
                <a:latin typeface="Calibri" panose="020F0502020204030204" pitchFamily="34" charset="0"/>
              </a:rPr>
              <a:t>meet Santa and join in </a:t>
            </a:r>
            <a:br>
              <a:rPr lang="en-AU" sz="1200" kern="1400" dirty="0">
                <a:solidFill>
                  <a:srgbClr val="0070C0"/>
                </a:solidFill>
                <a:latin typeface="Calibri" panose="020F0502020204030204" pitchFamily="34" charset="0"/>
              </a:rPr>
            </a:br>
            <a:r>
              <a:rPr lang="en-AU" sz="1200" kern="1400" dirty="0">
                <a:solidFill>
                  <a:srgbClr val="0070C0"/>
                </a:solidFill>
                <a:latin typeface="Calibri" panose="020F0502020204030204" pitchFamily="34" charset="0"/>
              </a:rPr>
              <a:t>the many children’s activities.  </a:t>
            </a:r>
            <a:br>
              <a:rPr lang="en-AU" sz="1200" kern="1400" dirty="0">
                <a:solidFill>
                  <a:srgbClr val="0070C0"/>
                </a:solidFill>
                <a:latin typeface="Calibri" panose="020F0502020204030204" pitchFamily="34" charset="0"/>
              </a:rPr>
            </a:br>
            <a:br>
              <a:rPr lang="en-AU" sz="1200" kern="1400" dirty="0">
                <a:solidFill>
                  <a:srgbClr val="0070C0"/>
                </a:solidFill>
                <a:latin typeface="Calibri" panose="020F0502020204030204" pitchFamily="34" charset="0"/>
              </a:rPr>
            </a:br>
            <a:r>
              <a:rPr lang="en-AU" sz="1200" kern="1400" dirty="0">
                <a:solidFill>
                  <a:srgbClr val="0070C0"/>
                </a:solidFill>
                <a:latin typeface="Calibri" panose="020F0502020204030204" pitchFamily="34" charset="0"/>
              </a:rPr>
              <a:t>We were also celebrating </a:t>
            </a:r>
            <a:br>
              <a:rPr lang="en-AU" sz="1200" kern="1400" dirty="0">
                <a:solidFill>
                  <a:srgbClr val="0070C0"/>
                </a:solidFill>
                <a:latin typeface="Calibri" panose="020F0502020204030204" pitchFamily="34" charset="0"/>
              </a:rPr>
            </a:br>
            <a:r>
              <a:rPr lang="en-AU" sz="1200" kern="1400" dirty="0">
                <a:solidFill>
                  <a:srgbClr val="0070C0"/>
                </a:solidFill>
                <a:latin typeface="Calibri" panose="020F0502020204030204" pitchFamily="34" charset="0"/>
              </a:rPr>
              <a:t>the power of community</a:t>
            </a:r>
            <a:br>
              <a:rPr lang="en-AU" sz="1200" kern="1400" dirty="0">
                <a:solidFill>
                  <a:srgbClr val="0070C0"/>
                </a:solidFill>
                <a:latin typeface="Calibri" panose="020F0502020204030204" pitchFamily="34" charset="0"/>
              </a:rPr>
            </a:br>
            <a:r>
              <a:rPr lang="en-AU" sz="1200" kern="1400" dirty="0">
                <a:solidFill>
                  <a:srgbClr val="0070C0"/>
                </a:solidFill>
                <a:latin typeface="Calibri" panose="020F0502020204030204" pitchFamily="34" charset="0"/>
              </a:rPr>
              <a:t>and encouraging everyone</a:t>
            </a:r>
            <a:br>
              <a:rPr lang="en-AU" sz="1200" kern="1400" dirty="0">
                <a:solidFill>
                  <a:srgbClr val="0070C0"/>
                </a:solidFill>
                <a:latin typeface="Calibri" panose="020F0502020204030204" pitchFamily="34" charset="0"/>
              </a:rPr>
            </a:br>
            <a:r>
              <a:rPr lang="en-AU" sz="1200" kern="1400" dirty="0">
                <a:solidFill>
                  <a:srgbClr val="0070C0"/>
                </a:solidFill>
                <a:latin typeface="Calibri" panose="020F0502020204030204" pitchFamily="34" charset="0"/>
              </a:rPr>
              <a:t> to write a sentence or</a:t>
            </a:r>
            <a:br>
              <a:rPr lang="en-AU" sz="1200" kern="1400" dirty="0">
                <a:solidFill>
                  <a:srgbClr val="0070C0"/>
                </a:solidFill>
                <a:latin typeface="Calibri" panose="020F0502020204030204" pitchFamily="34" charset="0"/>
              </a:rPr>
            </a:br>
            <a:r>
              <a:rPr lang="en-AU" sz="1200" kern="1400" dirty="0">
                <a:solidFill>
                  <a:srgbClr val="0070C0"/>
                </a:solidFill>
                <a:latin typeface="Calibri" panose="020F0502020204030204" pitchFamily="34" charset="0"/>
              </a:rPr>
              <a:t> two on a postcard </a:t>
            </a:r>
            <a:br>
              <a:rPr lang="en-AU" sz="1200" kern="1400" dirty="0">
                <a:solidFill>
                  <a:srgbClr val="0070C0"/>
                </a:solidFill>
                <a:latin typeface="Calibri" panose="020F0502020204030204" pitchFamily="34" charset="0"/>
              </a:rPr>
            </a:br>
            <a:r>
              <a:rPr lang="en-AU" sz="1200" kern="1400" dirty="0">
                <a:solidFill>
                  <a:srgbClr val="0070C0"/>
                </a:solidFill>
                <a:latin typeface="Calibri" panose="020F0502020204030204" pitchFamily="34" charset="0"/>
              </a:rPr>
              <a:t>about why they love Sudbury House,</a:t>
            </a:r>
            <a:br>
              <a:rPr lang="en-AU" sz="1200" kern="1400" dirty="0">
                <a:solidFill>
                  <a:srgbClr val="0070C0"/>
                </a:solidFill>
                <a:latin typeface="Calibri" panose="020F0502020204030204" pitchFamily="34" charset="0"/>
              </a:rPr>
            </a:br>
            <a:r>
              <a:rPr lang="en-AU" sz="1200" kern="1400" dirty="0">
                <a:solidFill>
                  <a:srgbClr val="0070C0"/>
                </a:solidFill>
                <a:latin typeface="Calibri" panose="020F0502020204030204" pitchFamily="34" charset="0"/>
              </a:rPr>
              <a:t> and what their Centre means to them.  </a:t>
            </a:r>
            <a:br>
              <a:rPr lang="en-AU" sz="1200" kern="1400" dirty="0">
                <a:solidFill>
                  <a:srgbClr val="0070C0"/>
                </a:solidFill>
                <a:latin typeface="Calibri" panose="020F0502020204030204" pitchFamily="34" charset="0"/>
              </a:rPr>
            </a:br>
            <a:br>
              <a:rPr lang="en-AU" sz="1200" kern="1400" dirty="0">
                <a:solidFill>
                  <a:srgbClr val="0070C0"/>
                </a:solidFill>
                <a:latin typeface="Calibri" panose="020F0502020204030204" pitchFamily="34" charset="0"/>
              </a:rPr>
            </a:br>
            <a:r>
              <a:rPr lang="en-AU" sz="1200" kern="1400" dirty="0">
                <a:solidFill>
                  <a:srgbClr val="0070C0"/>
                </a:solidFill>
                <a:latin typeface="Calibri" panose="020F0502020204030204" pitchFamily="34" charset="0"/>
              </a:rPr>
              <a:t>The Postcards were then presented to </a:t>
            </a:r>
            <a:br>
              <a:rPr lang="en-AU" sz="1200" kern="1400" dirty="0">
                <a:solidFill>
                  <a:srgbClr val="0070C0"/>
                </a:solidFill>
                <a:latin typeface="Calibri" panose="020F0502020204030204" pitchFamily="34" charset="0"/>
              </a:rPr>
            </a:br>
            <a:r>
              <a:rPr lang="en-AU" sz="1200" kern="1400" dirty="0">
                <a:solidFill>
                  <a:srgbClr val="0070C0"/>
                </a:solidFill>
                <a:latin typeface="Calibri" panose="020F0502020204030204" pitchFamily="34" charset="0"/>
              </a:rPr>
              <a:t>Janine Freeman MP </a:t>
            </a:r>
            <a:br>
              <a:rPr lang="en-AU" sz="1200" kern="1400" dirty="0">
                <a:solidFill>
                  <a:srgbClr val="0070C0"/>
                </a:solidFill>
                <a:latin typeface="Calibri" panose="020F0502020204030204" pitchFamily="34" charset="0"/>
              </a:rPr>
            </a:br>
            <a:r>
              <a:rPr lang="en-AU" sz="1200" kern="1400" dirty="0">
                <a:solidFill>
                  <a:srgbClr val="0070C0"/>
                </a:solidFill>
                <a:latin typeface="Calibri" panose="020F0502020204030204" pitchFamily="34" charset="0"/>
              </a:rPr>
              <a:t>who offered to present</a:t>
            </a:r>
            <a:br>
              <a:rPr lang="en-AU" sz="1200" kern="1400" dirty="0">
                <a:solidFill>
                  <a:srgbClr val="0070C0"/>
                </a:solidFill>
                <a:latin typeface="Calibri" panose="020F0502020204030204" pitchFamily="34" charset="0"/>
              </a:rPr>
            </a:br>
            <a:r>
              <a:rPr lang="en-AU" sz="1200" kern="1400" dirty="0">
                <a:solidFill>
                  <a:srgbClr val="0070C0"/>
                </a:solidFill>
                <a:latin typeface="Calibri" panose="020F0502020204030204" pitchFamily="34" charset="0"/>
              </a:rPr>
              <a:t> them to Parliament to remind the government </a:t>
            </a:r>
            <a:br>
              <a:rPr lang="en-AU" sz="1200" kern="1400" dirty="0">
                <a:solidFill>
                  <a:srgbClr val="0070C0"/>
                </a:solidFill>
                <a:latin typeface="Calibri" panose="020F0502020204030204" pitchFamily="34" charset="0"/>
              </a:rPr>
            </a:br>
            <a:r>
              <a:rPr lang="en-AU" sz="1200" kern="1400" dirty="0">
                <a:solidFill>
                  <a:srgbClr val="0070C0"/>
                </a:solidFill>
                <a:latin typeface="Calibri" panose="020F0502020204030204" pitchFamily="34" charset="0"/>
              </a:rPr>
              <a:t>of the value and importance of welcoming</a:t>
            </a:r>
            <a:br>
              <a:rPr lang="en-AU" sz="1200" kern="1400" dirty="0">
                <a:solidFill>
                  <a:srgbClr val="0070C0"/>
                </a:solidFill>
                <a:latin typeface="Calibri" panose="020F0502020204030204" pitchFamily="34" charset="0"/>
              </a:rPr>
            </a:br>
            <a:r>
              <a:rPr lang="en-AU" sz="1200" kern="1400" dirty="0">
                <a:solidFill>
                  <a:srgbClr val="0070C0"/>
                </a:solidFill>
                <a:latin typeface="Calibri" panose="020F0502020204030204" pitchFamily="34" charset="0"/>
              </a:rPr>
              <a:t> local places where we can</a:t>
            </a:r>
            <a:br>
              <a:rPr lang="en-AU" sz="1200" kern="1400" dirty="0">
                <a:solidFill>
                  <a:srgbClr val="0070C0"/>
                </a:solidFill>
                <a:latin typeface="Calibri" panose="020F0502020204030204" pitchFamily="34" charset="0"/>
              </a:rPr>
            </a:br>
            <a:r>
              <a:rPr lang="en-AU" sz="1200" kern="1400" dirty="0">
                <a:solidFill>
                  <a:srgbClr val="0070C0"/>
                </a:solidFill>
                <a:latin typeface="Calibri" panose="020F0502020204030204" pitchFamily="34" charset="0"/>
              </a:rPr>
              <a:t> build and strengthen community. </a:t>
            </a:r>
            <a:br>
              <a:rPr lang="en-AU" sz="1200" kern="1400" dirty="0">
                <a:solidFill>
                  <a:srgbClr val="0070C0"/>
                </a:solidFill>
                <a:latin typeface="Calibri" panose="020F0502020204030204" pitchFamily="34" charset="0"/>
              </a:rPr>
            </a:br>
            <a:r>
              <a:rPr lang="en-AU" sz="1200" kern="1400" dirty="0">
                <a:solidFill>
                  <a:srgbClr val="0070C0"/>
                </a:solidFill>
                <a:latin typeface="Calibri" panose="020F0502020204030204" pitchFamily="34" charset="0"/>
              </a:rPr>
              <a:t>We believe Sudbury Community House</a:t>
            </a:r>
            <a:br>
              <a:rPr lang="en-AU" sz="1200" kern="1400" dirty="0">
                <a:solidFill>
                  <a:srgbClr val="0070C0"/>
                </a:solidFill>
                <a:latin typeface="Calibri" panose="020F0502020204030204" pitchFamily="34" charset="0"/>
              </a:rPr>
            </a:br>
            <a:r>
              <a:rPr lang="en-AU" sz="1200" kern="1400" dirty="0">
                <a:solidFill>
                  <a:srgbClr val="0070C0"/>
                </a:solidFill>
                <a:latin typeface="Calibri" panose="020F0502020204030204" pitchFamily="34" charset="0"/>
              </a:rPr>
              <a:t> and Care and Development Centre</a:t>
            </a:r>
            <a:br>
              <a:rPr lang="en-AU" sz="1200" kern="1400" dirty="0">
                <a:solidFill>
                  <a:srgbClr val="0070C0"/>
                </a:solidFill>
                <a:latin typeface="Calibri" panose="020F0502020204030204" pitchFamily="34" charset="0"/>
              </a:rPr>
            </a:br>
            <a:r>
              <a:rPr lang="en-AU" sz="1200" kern="1400" dirty="0">
                <a:solidFill>
                  <a:srgbClr val="0070C0"/>
                </a:solidFill>
                <a:latin typeface="Calibri" panose="020F0502020204030204" pitchFamily="34" charset="0"/>
              </a:rPr>
              <a:t> is an essential service in Mirrabooka </a:t>
            </a:r>
            <a:br>
              <a:rPr lang="en-AU" sz="1200" kern="1400" dirty="0">
                <a:solidFill>
                  <a:srgbClr val="0070C0"/>
                </a:solidFill>
                <a:latin typeface="Calibri" panose="020F0502020204030204" pitchFamily="34" charset="0"/>
              </a:rPr>
            </a:br>
            <a:r>
              <a:rPr lang="en-AU" sz="1200" kern="1400" dirty="0">
                <a:solidFill>
                  <a:srgbClr val="0070C0"/>
                </a:solidFill>
                <a:latin typeface="Calibri" panose="020F0502020204030204" pitchFamily="34" charset="0"/>
              </a:rPr>
              <a:t>and we want to be here for</a:t>
            </a:r>
            <a:br>
              <a:rPr lang="en-AU" sz="1200" kern="1400" dirty="0">
                <a:solidFill>
                  <a:srgbClr val="0070C0"/>
                </a:solidFill>
                <a:latin typeface="Calibri" panose="020F0502020204030204" pitchFamily="34" charset="0"/>
              </a:rPr>
            </a:br>
            <a:r>
              <a:rPr lang="en-AU" sz="1200" kern="1400" dirty="0">
                <a:solidFill>
                  <a:srgbClr val="0070C0"/>
                </a:solidFill>
                <a:latin typeface="Calibri" panose="020F0502020204030204" pitchFamily="34" charset="0"/>
              </a:rPr>
              <a:t>another 30 years at least!!</a:t>
            </a:r>
            <a:endParaRPr lang="en-AU" sz="1200" kern="1400" dirty="0">
              <a:solidFill>
                <a:srgbClr val="000000"/>
              </a:solidFill>
              <a:latin typeface="Calibri" panose="020F0502020204030204" pitchFamily="34" charset="0"/>
            </a:endParaRPr>
          </a:p>
          <a:p>
            <a:pPr>
              <a:lnSpc>
                <a:spcPct val="110000"/>
              </a:lnSpc>
            </a:pPr>
            <a:r>
              <a:rPr lang="en-AU" sz="1200" kern="1400" dirty="0">
                <a:solidFill>
                  <a:srgbClr val="000000"/>
                </a:solidFill>
                <a:latin typeface="Calibri" panose="020F0502020204030204" pitchFamily="34" charset="0"/>
              </a:rPr>
              <a:t> </a:t>
            </a:r>
            <a:endParaRPr lang="en-AU" sz="1200" kern="1400" dirty="0">
              <a:ln>
                <a:noFill/>
              </a:ln>
              <a:solidFill>
                <a:srgbClr val="000000"/>
              </a:solidFill>
              <a:effectLst/>
              <a:latin typeface="Calibri" panose="020F0502020204030204" pitchFamily="34" charset="0"/>
            </a:endParaRPr>
          </a:p>
        </p:txBody>
      </p:sp>
      <p:pic>
        <p:nvPicPr>
          <p:cNvPr id="3" name="Picture 2">
            <a:extLst>
              <a:ext uri="{FF2B5EF4-FFF2-40B4-BE49-F238E27FC236}">
                <a16:creationId xmlns:a16="http://schemas.microsoft.com/office/drawing/2014/main" id="{69658983-6EFD-49A5-BAC0-D5EB77170793}"/>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21401459">
            <a:off x="334879" y="353536"/>
            <a:ext cx="2217737" cy="166330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6" name="Picture 25">
            <a:extLst>
              <a:ext uri="{FF2B5EF4-FFF2-40B4-BE49-F238E27FC236}">
                <a16:creationId xmlns:a16="http://schemas.microsoft.com/office/drawing/2014/main" id="{387132C9-A3C0-4E16-AB9D-D1BA19C1009F}"/>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307604">
            <a:off x="10105185" y="3835502"/>
            <a:ext cx="1937279" cy="258303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8" name="Picture 17">
            <a:extLst>
              <a:ext uri="{FF2B5EF4-FFF2-40B4-BE49-F238E27FC236}">
                <a16:creationId xmlns:a16="http://schemas.microsoft.com/office/drawing/2014/main" id="{DB81A8B9-9182-491D-B2D5-745A2C75B8FF}"/>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rot="432229">
            <a:off x="195432" y="2057338"/>
            <a:ext cx="1983560" cy="165296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0" name="Picture 19">
            <a:extLst>
              <a:ext uri="{FF2B5EF4-FFF2-40B4-BE49-F238E27FC236}">
                <a16:creationId xmlns:a16="http://schemas.microsoft.com/office/drawing/2014/main" id="{68BE25CD-1196-489D-8F59-E3E3B0D034D2}"/>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rot="21242693">
            <a:off x="1796812" y="2744420"/>
            <a:ext cx="2128663" cy="159649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24" name="Picture 23">
            <a:extLst>
              <a:ext uri="{FF2B5EF4-FFF2-40B4-BE49-F238E27FC236}">
                <a16:creationId xmlns:a16="http://schemas.microsoft.com/office/drawing/2014/main" id="{3659CA92-AEA1-4824-BF56-EB71E37A796F}"/>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rot="220493">
            <a:off x="9634666" y="242391"/>
            <a:ext cx="2306595" cy="172994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49158409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BB575A8-FE42-40B8-A9E1-EACFCEFF8230}"/>
              </a:ext>
            </a:extLst>
          </p:cNvPr>
          <p:cNvSpPr txBox="1"/>
          <p:nvPr/>
        </p:nvSpPr>
        <p:spPr>
          <a:xfrm>
            <a:off x="270933" y="-1"/>
            <a:ext cx="3048916" cy="535459"/>
          </a:xfrm>
          <a:prstGeom prst="rect">
            <a:avLst/>
          </a:prstGeom>
          <a:noFill/>
        </p:spPr>
        <p:txBody>
          <a:bodyPr wrap="square" rtlCol="0">
            <a:spAutoFit/>
          </a:bodyPr>
          <a:lstStyle/>
          <a:p>
            <a:r>
              <a:rPr lang="en-AU" sz="2800" dirty="0"/>
              <a:t>POPUP Shop Cert II </a:t>
            </a:r>
          </a:p>
        </p:txBody>
      </p:sp>
      <p:pic>
        <p:nvPicPr>
          <p:cNvPr id="4" name="Picture 3">
            <a:extLst>
              <a:ext uri="{FF2B5EF4-FFF2-40B4-BE49-F238E27FC236}">
                <a16:creationId xmlns:a16="http://schemas.microsoft.com/office/drawing/2014/main" id="{03AEB3ED-DF03-4689-A6E8-71814635802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76667">
            <a:off x="9355512" y="-108500"/>
            <a:ext cx="2321521" cy="3095361"/>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pic>
        <p:nvPicPr>
          <p:cNvPr id="6" name="Picture 5">
            <a:extLst>
              <a:ext uri="{FF2B5EF4-FFF2-40B4-BE49-F238E27FC236}">
                <a16:creationId xmlns:a16="http://schemas.microsoft.com/office/drawing/2014/main" id="{28243D37-D3C1-45AE-B818-6F229BC707E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32463">
            <a:off x="9460976" y="3056162"/>
            <a:ext cx="2407896" cy="3210527"/>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pic>
        <p:nvPicPr>
          <p:cNvPr id="8" name="Picture 7">
            <a:extLst>
              <a:ext uri="{FF2B5EF4-FFF2-40B4-BE49-F238E27FC236}">
                <a16:creationId xmlns:a16="http://schemas.microsoft.com/office/drawing/2014/main" id="{551FE915-4C63-41BE-B674-D1BD4D87B14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82468" y="3939702"/>
            <a:ext cx="2025509" cy="2700679"/>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pic>
        <p:nvPicPr>
          <p:cNvPr id="12" name="Picture 11">
            <a:extLst>
              <a:ext uri="{FF2B5EF4-FFF2-40B4-BE49-F238E27FC236}">
                <a16:creationId xmlns:a16="http://schemas.microsoft.com/office/drawing/2014/main" id="{B8FA7AE2-EFCD-4AE8-B35C-3BF8DC3ED0C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54165" y="3334400"/>
            <a:ext cx="2046917" cy="2729222"/>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pic>
        <p:nvPicPr>
          <p:cNvPr id="14" name="Picture 13">
            <a:extLst>
              <a:ext uri="{FF2B5EF4-FFF2-40B4-BE49-F238E27FC236}">
                <a16:creationId xmlns:a16="http://schemas.microsoft.com/office/drawing/2014/main" id="{66E74081-E91D-4F6E-BE40-A87AA757D3E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8209" y="535458"/>
            <a:ext cx="4728677" cy="3315462"/>
          </a:xfrm>
          <a:prstGeom prst="rect">
            <a:avLst/>
          </a:prstGeom>
        </p:spPr>
      </p:pic>
      <p:sp>
        <p:nvSpPr>
          <p:cNvPr id="15" name="TextBox 14">
            <a:extLst>
              <a:ext uri="{FF2B5EF4-FFF2-40B4-BE49-F238E27FC236}">
                <a16:creationId xmlns:a16="http://schemas.microsoft.com/office/drawing/2014/main" id="{0A33D313-9BF6-4D6E-9BCC-A4B325874FDA}"/>
              </a:ext>
            </a:extLst>
          </p:cNvPr>
          <p:cNvSpPr txBox="1"/>
          <p:nvPr/>
        </p:nvSpPr>
        <p:spPr>
          <a:xfrm>
            <a:off x="5785695" y="272374"/>
            <a:ext cx="3520634" cy="6001643"/>
          </a:xfrm>
          <a:prstGeom prst="rect">
            <a:avLst/>
          </a:prstGeom>
          <a:noFill/>
        </p:spPr>
        <p:txBody>
          <a:bodyPr wrap="square" rtlCol="0">
            <a:spAutoFit/>
          </a:bodyPr>
          <a:lstStyle/>
          <a:p>
            <a:pPr algn="ctr"/>
            <a:r>
              <a:rPr lang="en-AU" sz="2400" dirty="0"/>
              <a:t>The Pop Up Shop was a collaboration between Save the Children Australia and Students from Cert II Leadership Class as an assignment for their course as a Community Based Project with Funds raised going back to the </a:t>
            </a:r>
            <a:br>
              <a:rPr lang="en-AU" sz="2400" dirty="0"/>
            </a:br>
            <a:r>
              <a:rPr lang="en-AU" sz="2400" dirty="0"/>
              <a:t>Save the Children.  </a:t>
            </a:r>
            <a:br>
              <a:rPr lang="en-AU" sz="2400" dirty="0"/>
            </a:br>
            <a:r>
              <a:rPr lang="en-AU" sz="2400" dirty="0"/>
              <a:t>Goods were brought in from Save the Children</a:t>
            </a:r>
            <a:br>
              <a:rPr lang="en-AU" sz="2400" dirty="0"/>
            </a:br>
            <a:r>
              <a:rPr lang="en-AU" sz="2400" dirty="0"/>
              <a:t>to fill the tables on the day a Market day atmosphere was enjoyed throughout the day.</a:t>
            </a:r>
          </a:p>
        </p:txBody>
      </p:sp>
      <p:pic>
        <p:nvPicPr>
          <p:cNvPr id="10" name="Picture 9">
            <a:extLst>
              <a:ext uri="{FF2B5EF4-FFF2-40B4-BE49-F238E27FC236}">
                <a16:creationId xmlns:a16="http://schemas.microsoft.com/office/drawing/2014/main" id="{52FB6AE6-3C80-4C57-BE00-3F50BC2D2233}"/>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005605" y="4585581"/>
            <a:ext cx="1704314" cy="2272419"/>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spTree>
    <p:extLst>
      <p:ext uri="{BB962C8B-B14F-4D97-AF65-F5344CB8AC3E}">
        <p14:creationId xmlns:p14="http://schemas.microsoft.com/office/powerpoint/2010/main" val="2297303418"/>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a:extLst>
              <a:ext uri="{FF2B5EF4-FFF2-40B4-BE49-F238E27FC236}">
                <a16:creationId xmlns:a16="http://schemas.microsoft.com/office/drawing/2014/main" id="{978A03D2-8CAA-4107-A28C-0B1C7C4D21B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7615" y="469856"/>
            <a:ext cx="3551834" cy="243498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2" name="Rectangle 1">
            <a:extLst>
              <a:ext uri="{FF2B5EF4-FFF2-40B4-BE49-F238E27FC236}">
                <a16:creationId xmlns:a16="http://schemas.microsoft.com/office/drawing/2014/main" id="{FE422625-4943-494D-8EC7-B5B3C12BE1E6}"/>
              </a:ext>
            </a:extLst>
          </p:cNvPr>
          <p:cNvSpPr/>
          <p:nvPr/>
        </p:nvSpPr>
        <p:spPr>
          <a:xfrm>
            <a:off x="4260716" y="761573"/>
            <a:ext cx="7821038" cy="2506520"/>
          </a:xfrm>
          <a:prstGeom prst="rect">
            <a:avLst/>
          </a:prstGeom>
        </p:spPr>
        <p:txBody>
          <a:bodyPr wrap="square">
            <a:spAutoFit/>
          </a:bodyPr>
          <a:lstStyle/>
          <a:p>
            <a:pPr>
              <a:lnSpc>
                <a:spcPct val="119000"/>
              </a:lnSpc>
              <a:spcAft>
                <a:spcPts val="600"/>
              </a:spcAft>
            </a:pPr>
            <a:r>
              <a:rPr lang="en-AU" kern="1400" dirty="0">
                <a:solidFill>
                  <a:srgbClr val="000000"/>
                </a:solidFill>
                <a:latin typeface="Calibri" panose="020F0502020204030204" pitchFamily="34" charset="0"/>
              </a:rPr>
              <a:t>As of 1st July 2018 the new childcare package will be implemented, the childcare subsidy will replace both the childcare benefit and the childcare rebate.</a:t>
            </a:r>
            <a:endParaRPr lang="en-AU" sz="1200" kern="1400" dirty="0">
              <a:solidFill>
                <a:srgbClr val="000000"/>
              </a:solidFill>
              <a:latin typeface="Calibri" panose="020F0502020204030204" pitchFamily="34" charset="0"/>
            </a:endParaRPr>
          </a:p>
          <a:p>
            <a:pPr>
              <a:lnSpc>
                <a:spcPct val="119000"/>
              </a:lnSpc>
              <a:spcAft>
                <a:spcPts val="600"/>
              </a:spcAft>
            </a:pPr>
            <a:r>
              <a:rPr lang="en-AU" kern="1400" dirty="0">
                <a:solidFill>
                  <a:srgbClr val="000000"/>
                </a:solidFill>
                <a:latin typeface="Calibri" panose="020F0502020204030204" pitchFamily="34" charset="0"/>
              </a:rPr>
              <a:t>Families are encouraged to contact the Department of Human Services for further information before these changes take place.</a:t>
            </a:r>
            <a:endParaRPr lang="en-AU" sz="1200" kern="1400" dirty="0">
              <a:solidFill>
                <a:srgbClr val="000000"/>
              </a:solidFill>
              <a:latin typeface="Calibri" panose="020F0502020204030204" pitchFamily="34" charset="0"/>
            </a:endParaRPr>
          </a:p>
          <a:p>
            <a:pPr>
              <a:lnSpc>
                <a:spcPct val="119000"/>
              </a:lnSpc>
              <a:spcAft>
                <a:spcPts val="600"/>
              </a:spcAft>
            </a:pPr>
            <a:r>
              <a:rPr lang="en-AU" kern="1400" dirty="0">
                <a:solidFill>
                  <a:srgbClr val="000000"/>
                </a:solidFill>
                <a:latin typeface="Calibri" panose="020F0502020204030204" pitchFamily="34" charset="0"/>
              </a:rPr>
              <a:t>If you have any queries about the new package please give Lynda our Administration Officer a ring or pop in for a chat.</a:t>
            </a:r>
            <a:endParaRPr lang="en-AU" sz="1200" kern="1400" dirty="0">
              <a:solidFill>
                <a:srgbClr val="000000"/>
              </a:solidFill>
              <a:latin typeface="Calibri" panose="020F0502020204030204" pitchFamily="34" charset="0"/>
            </a:endParaRPr>
          </a:p>
          <a:p>
            <a:pPr>
              <a:lnSpc>
                <a:spcPct val="119000"/>
              </a:lnSpc>
              <a:spcAft>
                <a:spcPts val="600"/>
              </a:spcAft>
            </a:pPr>
            <a:r>
              <a:rPr lang="en-AU" sz="1200" kern="1400" dirty="0">
                <a:solidFill>
                  <a:srgbClr val="000000"/>
                </a:solidFill>
                <a:latin typeface="Calibri" panose="020F0502020204030204" pitchFamily="34" charset="0"/>
              </a:rPr>
              <a:t> </a:t>
            </a:r>
            <a:endParaRPr lang="en-AU" sz="1200" kern="1400" dirty="0">
              <a:ln>
                <a:noFill/>
              </a:ln>
              <a:solidFill>
                <a:srgbClr val="000000"/>
              </a:solidFill>
              <a:effectLst/>
              <a:latin typeface="Calibri" panose="020F0502020204030204" pitchFamily="34" charset="0"/>
            </a:endParaRPr>
          </a:p>
        </p:txBody>
      </p:sp>
      <p:sp>
        <p:nvSpPr>
          <p:cNvPr id="3" name="TextBox 2">
            <a:extLst>
              <a:ext uri="{FF2B5EF4-FFF2-40B4-BE49-F238E27FC236}">
                <a16:creationId xmlns:a16="http://schemas.microsoft.com/office/drawing/2014/main" id="{20FC5A21-3C8E-4FB5-B0B8-E6CCB535FD1D}"/>
              </a:ext>
            </a:extLst>
          </p:cNvPr>
          <p:cNvSpPr txBox="1"/>
          <p:nvPr/>
        </p:nvSpPr>
        <p:spPr>
          <a:xfrm>
            <a:off x="3929449" y="0"/>
            <a:ext cx="3755401" cy="461665"/>
          </a:xfrm>
          <a:prstGeom prst="rect">
            <a:avLst/>
          </a:prstGeom>
          <a:noFill/>
        </p:spPr>
        <p:txBody>
          <a:bodyPr wrap="square" rtlCol="0">
            <a:spAutoFit/>
          </a:bodyPr>
          <a:lstStyle/>
          <a:p>
            <a:pPr algn="ctr"/>
            <a:r>
              <a:rPr lang="en-AU" sz="2400" dirty="0"/>
              <a:t>New Child Care Package </a:t>
            </a:r>
          </a:p>
        </p:txBody>
      </p:sp>
      <p:sp>
        <p:nvSpPr>
          <p:cNvPr id="5" name="Text Box 4">
            <a:extLst>
              <a:ext uri="{FF2B5EF4-FFF2-40B4-BE49-F238E27FC236}">
                <a16:creationId xmlns:a16="http://schemas.microsoft.com/office/drawing/2014/main" id="{872A8E76-F446-486A-AABD-590786A1539F}"/>
              </a:ext>
            </a:extLst>
          </p:cNvPr>
          <p:cNvSpPr txBox="1">
            <a:spLocks noChangeArrowheads="1"/>
          </p:cNvSpPr>
          <p:nvPr/>
        </p:nvSpPr>
        <p:spPr bwMode="auto">
          <a:xfrm>
            <a:off x="377615" y="3464842"/>
            <a:ext cx="7307235" cy="2689225"/>
          </a:xfrm>
          <a:prstGeom prst="rect">
            <a:avLst/>
          </a:prstGeom>
          <a:noFill/>
          <a:ln>
            <a:noFill/>
          </a:ln>
          <a:effectLst/>
          <a:extLst>
            <a:ext uri="{909E8E84-426E-40DD-AFC4-6F175D3DCCD1}">
              <a14:hiddenFill xmlns:a14="http://schemas.microsoft.com/office/drawing/2010/main">
                <a:solidFill>
                  <a:srgbClr val="006699"/>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AU" altLang="en-US" sz="2400" b="1" i="0" u="none" strike="noStrike" cap="none" normalizeH="0" baseline="0" dirty="0">
                <a:ln>
                  <a:noFill/>
                </a:ln>
                <a:solidFill>
                  <a:srgbClr val="C00000"/>
                </a:solidFill>
                <a:effectLst/>
                <a:latin typeface="Calibri" panose="020F0502020204030204" pitchFamily="34" charset="0"/>
              </a:rPr>
              <a:t>Child Care Subsidy</a:t>
            </a:r>
          </a:p>
          <a:p>
            <a:pPr marL="0" marR="0" lvl="0" indent="0" algn="l" defTabSz="914400" rtl="0" eaLnBrk="0" fontAlgn="base" latinLnBrk="0" hangingPunct="0">
              <a:lnSpc>
                <a:spcPct val="100000"/>
              </a:lnSpc>
              <a:spcBef>
                <a:spcPct val="0"/>
              </a:spcBef>
              <a:spcAft>
                <a:spcPct val="0"/>
              </a:spcAft>
              <a:buClrTx/>
              <a:buSzTx/>
              <a:buFontTx/>
              <a:buNone/>
              <a:tabLst/>
            </a:pPr>
            <a:r>
              <a:rPr kumimoji="0" lang="en-AU" altLang="en-US" sz="1400" b="0" i="0" u="none" strike="noStrike" cap="none" normalizeH="0" baseline="0" dirty="0">
                <a:ln>
                  <a:noFill/>
                </a:ln>
                <a:solidFill>
                  <a:srgbClr val="A50021"/>
                </a:solidFill>
                <a:effectLst/>
                <a:latin typeface="Calibri" panose="020F0502020204030204" pitchFamily="34" charset="0"/>
              </a:rPr>
              <a:t>On July 2 the new Child Care Package was transitioned from the Child Care Benefit and Child Care Rebate.  Our Administration Officer, Lynda has worked very hard with all the families in preparation for this so that there was a smooth transition.</a:t>
            </a:r>
            <a:br>
              <a:rPr kumimoji="0" lang="en-AU" altLang="en-US" sz="1400" b="0" i="0" u="none" strike="noStrike" cap="none" normalizeH="0" baseline="0" dirty="0">
                <a:ln>
                  <a:noFill/>
                </a:ln>
                <a:solidFill>
                  <a:srgbClr val="A50021"/>
                </a:solidFill>
                <a:effectLst/>
                <a:latin typeface="Calibri" panose="020F0502020204030204" pitchFamily="34" charset="0"/>
              </a:rPr>
            </a:br>
            <a:br>
              <a:rPr kumimoji="0" lang="en-AU" altLang="en-US" sz="1400" b="0" i="0" u="none" strike="noStrike" cap="none" normalizeH="0" baseline="0" dirty="0">
                <a:ln>
                  <a:noFill/>
                </a:ln>
                <a:solidFill>
                  <a:srgbClr val="A50021"/>
                </a:solidFill>
                <a:effectLst/>
                <a:latin typeface="Calibri" panose="020F0502020204030204" pitchFamily="34" charset="0"/>
              </a:rPr>
            </a:br>
            <a:r>
              <a:rPr kumimoji="0" lang="en-AU" altLang="en-US" sz="1400" b="0" i="0" u="none" strike="noStrike" cap="none" normalizeH="0" baseline="0" dirty="0">
                <a:ln>
                  <a:noFill/>
                </a:ln>
                <a:solidFill>
                  <a:srgbClr val="A50021"/>
                </a:solidFill>
                <a:effectLst/>
                <a:latin typeface="Calibri" panose="020F0502020204030204" pitchFamily="34" charset="0"/>
              </a:rPr>
              <a:t>With this recent change and the increase in living costs, The Board of Management decided not to increase the Centre fees, to help families and make it as affordable as possible.</a:t>
            </a:r>
            <a:br>
              <a:rPr kumimoji="0" lang="en-AU" altLang="en-US" sz="1400" b="0" i="0" u="none" strike="noStrike" cap="none" normalizeH="0" baseline="0" dirty="0">
                <a:ln>
                  <a:noFill/>
                </a:ln>
                <a:solidFill>
                  <a:srgbClr val="A50021"/>
                </a:solidFill>
                <a:effectLst/>
                <a:latin typeface="Calibri" panose="020F0502020204030204" pitchFamily="34" charset="0"/>
              </a:rPr>
            </a:br>
            <a:endParaRPr kumimoji="0" lang="en-AU" altLang="en-US" sz="1400" b="0" i="0" u="none" strike="noStrike" cap="none" normalizeH="0" baseline="0" dirty="0">
              <a:ln>
                <a:noFill/>
              </a:ln>
              <a:solidFill>
                <a:srgbClr val="A50021"/>
              </a:solidFill>
              <a:effectLst/>
              <a:latin typeface="Calibri" panose="020F0502020204030204" pitchFamily="34" charset="0"/>
            </a:endParaRPr>
          </a:p>
          <a:p>
            <a:pPr marL="0" marR="0" lvl="0" indent="0" algn="l" defTabSz="914400" rtl="0" eaLnBrk="0" fontAlgn="base" latinLnBrk="0" hangingPunct="0">
              <a:lnSpc>
                <a:spcPct val="100000"/>
              </a:lnSpc>
              <a:spcBef>
                <a:spcPct val="0"/>
              </a:spcBef>
              <a:spcAft>
                <a:spcPts val="800"/>
              </a:spcAft>
              <a:buClrTx/>
              <a:buSzTx/>
              <a:buFontTx/>
              <a:buNone/>
              <a:tabLst/>
            </a:pPr>
            <a:r>
              <a:rPr kumimoji="0" lang="en-AU" altLang="en-US" sz="1400" b="0" i="0" u="none" strike="noStrike" cap="none" normalizeH="0" baseline="0" dirty="0">
                <a:ln>
                  <a:noFill/>
                </a:ln>
                <a:solidFill>
                  <a:srgbClr val="A50021"/>
                </a:solidFill>
                <a:effectLst/>
                <a:latin typeface="Calibri" panose="020F0502020204030204" pitchFamily="34" charset="0"/>
              </a:rPr>
              <a:t>Families will see a change in the communication from Department of Human Services through their MyGov account.  </a:t>
            </a:r>
            <a:br>
              <a:rPr kumimoji="0" lang="en-AU" altLang="en-US" sz="1400" b="0" i="0" u="none" strike="noStrike" cap="none" normalizeH="0" baseline="0" dirty="0">
                <a:ln>
                  <a:noFill/>
                </a:ln>
                <a:solidFill>
                  <a:srgbClr val="A50021"/>
                </a:solidFill>
                <a:effectLst/>
                <a:latin typeface="Calibri" panose="020F0502020204030204" pitchFamily="34" charset="0"/>
              </a:rPr>
            </a:br>
            <a:br>
              <a:rPr kumimoji="0" lang="en-AU" altLang="en-US" sz="1400" b="0" i="0" u="none" strike="noStrike" cap="none" normalizeH="0" baseline="0" dirty="0">
                <a:ln>
                  <a:noFill/>
                </a:ln>
                <a:solidFill>
                  <a:srgbClr val="A50021"/>
                </a:solidFill>
                <a:effectLst/>
                <a:latin typeface="Calibri" panose="020F0502020204030204" pitchFamily="34" charset="0"/>
              </a:rPr>
            </a:br>
            <a:r>
              <a:rPr kumimoji="0" lang="en-AU" altLang="en-US" sz="1400" b="0" i="0" u="none" strike="noStrike" cap="none" normalizeH="0" baseline="0" dirty="0">
                <a:ln>
                  <a:noFill/>
                </a:ln>
                <a:solidFill>
                  <a:srgbClr val="A50021"/>
                </a:solidFill>
                <a:effectLst/>
                <a:latin typeface="Calibri" panose="020F0502020204030204" pitchFamily="34" charset="0"/>
              </a:rPr>
              <a:t>All changes to care will be sent to families for acceptance, so it is important all families regularly check this communication.</a:t>
            </a:r>
            <a:endParaRPr kumimoji="0" lang="en-US" altLang="en-US" sz="1400" b="0" i="0" u="none" strike="noStrike" cap="none" normalizeH="0" baseline="0" dirty="0">
              <a:ln>
                <a:noFill/>
              </a:ln>
              <a:solidFill>
                <a:schemeClr val="tx1"/>
              </a:solidFill>
              <a:effectLst/>
              <a:latin typeface="Arial" panose="020B0604020202020204" pitchFamily="34" charset="0"/>
            </a:endParaRPr>
          </a:p>
        </p:txBody>
      </p:sp>
      <p:sp>
        <p:nvSpPr>
          <p:cNvPr id="6" name="Rectangle: Rounded Corners 3">
            <a:extLst>
              <a:ext uri="{FF2B5EF4-FFF2-40B4-BE49-F238E27FC236}">
                <a16:creationId xmlns:a16="http://schemas.microsoft.com/office/drawing/2014/main" id="{EAFDC43C-2870-459E-9B0A-45EE2CD76569}"/>
              </a:ext>
            </a:extLst>
          </p:cNvPr>
          <p:cNvSpPr>
            <a:spLocks noChangeArrowheads="1"/>
          </p:cNvSpPr>
          <p:nvPr/>
        </p:nvSpPr>
        <p:spPr bwMode="auto">
          <a:xfrm>
            <a:off x="8513906" y="3662546"/>
            <a:ext cx="3041654" cy="513066"/>
          </a:xfrm>
          <a:prstGeom prst="roundRect">
            <a:avLst>
              <a:gd name="adj" fmla="val 16667"/>
            </a:avLst>
          </a:prstGeom>
          <a:solidFill>
            <a:srgbClr val="FFFF00"/>
          </a:solidFill>
          <a:ln w="12700" algn="ctr">
            <a:solidFill>
              <a:srgbClr val="663300"/>
            </a:solid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AU" altLang="en-US" sz="1800" b="1" i="0" u="none" strike="noStrike" cap="none" normalizeH="0" baseline="0" dirty="0">
                <a:ln>
                  <a:noFill/>
                </a:ln>
                <a:solidFill>
                  <a:srgbClr val="FF0000"/>
                </a:solidFill>
                <a:effectLst/>
                <a:latin typeface="Calibri" panose="020F0502020204030204" pitchFamily="34" charset="0"/>
              </a:rPr>
              <a:t>!!!   Important Note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7" name="AutoShape 7">
            <a:extLst>
              <a:ext uri="{FF2B5EF4-FFF2-40B4-BE49-F238E27FC236}">
                <a16:creationId xmlns:a16="http://schemas.microsoft.com/office/drawing/2014/main" id="{9218993E-3027-4009-BAD6-F4BCBF603D02}"/>
              </a:ext>
            </a:extLst>
          </p:cNvPr>
          <p:cNvSpPr>
            <a:spLocks noChangeArrowheads="1"/>
          </p:cNvSpPr>
          <p:nvPr/>
        </p:nvSpPr>
        <p:spPr bwMode="auto">
          <a:xfrm rot="2914906">
            <a:off x="8349446" y="4036898"/>
            <a:ext cx="433794" cy="671077"/>
          </a:xfrm>
          <a:prstGeom prst="curvedLeftArrow">
            <a:avLst>
              <a:gd name="adj1" fmla="val 34334"/>
              <a:gd name="adj2" fmla="val 68667"/>
              <a:gd name="adj3" fmla="val 33333"/>
            </a:avLst>
          </a:prstGeom>
          <a:solidFill>
            <a:srgbClr val="FFFF00"/>
          </a:solidFill>
          <a:ln w="254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endParaRPr lang="en-AU" dirty="0"/>
          </a:p>
        </p:txBody>
      </p:sp>
      <p:sp>
        <p:nvSpPr>
          <p:cNvPr id="8" name="AutoShape 8">
            <a:extLst>
              <a:ext uri="{FF2B5EF4-FFF2-40B4-BE49-F238E27FC236}">
                <a16:creationId xmlns:a16="http://schemas.microsoft.com/office/drawing/2014/main" id="{1BFF7866-00C8-431B-AD63-32ABEB057943}"/>
              </a:ext>
            </a:extLst>
          </p:cNvPr>
          <p:cNvSpPr>
            <a:spLocks noChangeArrowheads="1"/>
          </p:cNvSpPr>
          <p:nvPr/>
        </p:nvSpPr>
        <p:spPr bwMode="auto">
          <a:xfrm>
            <a:off x="9269560" y="4569262"/>
            <a:ext cx="2286000" cy="2001838"/>
          </a:xfrm>
          <a:prstGeom prst="irregularSeal1">
            <a:avLst/>
          </a:prstGeom>
          <a:solidFill>
            <a:srgbClr val="FFFF00"/>
          </a:solidFill>
          <a:ln w="25400" algn="ctr">
            <a:solidFill>
              <a:srgbClr val="003380"/>
            </a:solidFill>
            <a:miter lim="800000"/>
            <a:headEnd/>
            <a:tailEnd/>
          </a:ln>
          <a:effectLst/>
          <a:extLst>
            <a:ext uri="{AF507438-7753-43E0-B8FC-AC1667EBCBE1}">
              <a14:hiddenEffects xmlns:a14="http://schemas.microsoft.com/office/drawing/2010/main">
                <a:effectLst>
                  <a:outerShdw dist="35921" dir="2700000" algn="ctr" rotWithShape="0">
                    <a:srgbClr val="CCCCCC"/>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AU" altLang="en-US" sz="1200" b="1" i="0" u="none" strike="noStrike" cap="none" normalizeH="0" baseline="0" dirty="0">
                <a:ln>
                  <a:noFill/>
                </a:ln>
                <a:solidFill>
                  <a:srgbClr val="FF0000"/>
                </a:solidFill>
                <a:effectLst/>
                <a:latin typeface="Calibri" panose="020F0502020204030204" pitchFamily="34" charset="0"/>
              </a:rPr>
              <a:t>!! No Fee !!</a:t>
            </a:r>
            <a:br>
              <a:rPr kumimoji="0" lang="en-AU" altLang="en-US" sz="1200" b="1" i="0" u="none" strike="noStrike" cap="none" normalizeH="0" baseline="0" dirty="0">
                <a:ln>
                  <a:noFill/>
                </a:ln>
                <a:solidFill>
                  <a:srgbClr val="FF0000"/>
                </a:solidFill>
                <a:effectLst/>
                <a:latin typeface="Calibri" panose="020F0502020204030204" pitchFamily="34" charset="0"/>
              </a:rPr>
            </a:br>
            <a:r>
              <a:rPr kumimoji="0" lang="en-AU" altLang="en-US" sz="1200" b="1" i="0" u="none" strike="noStrike" cap="none" normalizeH="0" baseline="0" dirty="0">
                <a:ln>
                  <a:noFill/>
                </a:ln>
                <a:solidFill>
                  <a:srgbClr val="FF0000"/>
                </a:solidFill>
                <a:effectLst/>
                <a:latin typeface="Calibri" panose="020F0502020204030204" pitchFamily="34" charset="0"/>
              </a:rPr>
              <a:t>Increase </a:t>
            </a:r>
            <a:br>
              <a:rPr kumimoji="0" lang="en-AU" altLang="en-US" sz="1200" b="1" i="0" u="none" strike="noStrike" cap="none" normalizeH="0" baseline="0" dirty="0">
                <a:ln>
                  <a:noFill/>
                </a:ln>
                <a:solidFill>
                  <a:srgbClr val="FF0000"/>
                </a:solidFill>
                <a:effectLst/>
                <a:latin typeface="Calibri" panose="020F0502020204030204" pitchFamily="34" charset="0"/>
              </a:rPr>
            </a:br>
            <a:r>
              <a:rPr kumimoji="0" lang="en-AU" altLang="en-US" sz="1200" b="1" i="0" u="none" strike="noStrike" cap="none" normalizeH="0" baseline="0" dirty="0">
                <a:ln>
                  <a:noFill/>
                </a:ln>
                <a:solidFill>
                  <a:srgbClr val="FF0000"/>
                </a:solidFill>
                <a:effectLst/>
                <a:latin typeface="Calibri" panose="020F0502020204030204" pitchFamily="34" charset="0"/>
              </a:rPr>
              <a:t>@ Sudbury CDC !!</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695131655"/>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612212E-9CC2-4CD2-8850-B1F65555364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74819" y="1372274"/>
            <a:ext cx="2660627" cy="2660627"/>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4" name="Rectangle 3">
            <a:extLst>
              <a:ext uri="{FF2B5EF4-FFF2-40B4-BE49-F238E27FC236}">
                <a16:creationId xmlns:a16="http://schemas.microsoft.com/office/drawing/2014/main" id="{BC6FD975-EB16-4240-A588-99DE2071FEC7}"/>
              </a:ext>
            </a:extLst>
          </p:cNvPr>
          <p:cNvSpPr/>
          <p:nvPr/>
        </p:nvSpPr>
        <p:spPr>
          <a:xfrm>
            <a:off x="8310600" y="5249718"/>
            <a:ext cx="3430747" cy="646331"/>
          </a:xfrm>
          <a:prstGeom prst="rect">
            <a:avLst/>
          </a:prstGeom>
        </p:spPr>
        <p:txBody>
          <a:bodyPr wrap="none">
            <a:spAutoFit/>
          </a:bodyPr>
          <a:lstStyle/>
          <a:p>
            <a:pPr algn="ctr"/>
            <a:r>
              <a:rPr lang="en-AU" b="1" dirty="0">
                <a:solidFill>
                  <a:srgbClr val="000099"/>
                </a:solidFill>
              </a:rPr>
              <a:t>Ann Vivers</a:t>
            </a:r>
            <a:br>
              <a:rPr lang="en-AU" b="1" dirty="0">
                <a:solidFill>
                  <a:srgbClr val="000099"/>
                </a:solidFill>
              </a:rPr>
            </a:br>
            <a:r>
              <a:rPr lang="en-AU" b="1" dirty="0">
                <a:solidFill>
                  <a:srgbClr val="000099"/>
                </a:solidFill>
              </a:rPr>
              <a:t>Board of Management (Secretary)</a:t>
            </a:r>
            <a:endParaRPr lang="en-AU" dirty="0">
              <a:solidFill>
                <a:srgbClr val="000099"/>
              </a:solidFill>
            </a:endParaRPr>
          </a:p>
        </p:txBody>
      </p:sp>
      <p:sp>
        <p:nvSpPr>
          <p:cNvPr id="5" name="Rectangle 4">
            <a:extLst>
              <a:ext uri="{FF2B5EF4-FFF2-40B4-BE49-F238E27FC236}">
                <a16:creationId xmlns:a16="http://schemas.microsoft.com/office/drawing/2014/main" id="{29A9DA93-B901-4A80-A801-3DCE3D603330}"/>
              </a:ext>
            </a:extLst>
          </p:cNvPr>
          <p:cNvSpPr/>
          <p:nvPr/>
        </p:nvSpPr>
        <p:spPr>
          <a:xfrm>
            <a:off x="374628" y="171176"/>
            <a:ext cx="5053406" cy="861774"/>
          </a:xfrm>
          <a:prstGeom prst="rect">
            <a:avLst/>
          </a:prstGeom>
        </p:spPr>
        <p:txBody>
          <a:bodyPr wrap="square">
            <a:spAutoFit/>
          </a:bodyPr>
          <a:lstStyle/>
          <a:p>
            <a:endParaRPr lang="en-AU" sz="1400" dirty="0">
              <a:solidFill>
                <a:srgbClr val="000000"/>
              </a:solidFill>
              <a:latin typeface="Calibri" panose="020F0502020204030204" pitchFamily="34" charset="0"/>
            </a:endParaRPr>
          </a:p>
          <a:p>
            <a:pPr algn="ctr"/>
            <a:r>
              <a:rPr lang="en-AU" sz="1400" dirty="0">
                <a:solidFill>
                  <a:srgbClr val="000000"/>
                </a:solidFill>
                <a:latin typeface="Calibri" panose="020F0502020204030204" pitchFamily="34" charset="0"/>
              </a:rPr>
              <a:t> </a:t>
            </a:r>
            <a:r>
              <a:rPr lang="en-AU" dirty="0">
                <a:solidFill>
                  <a:srgbClr val="000000"/>
                </a:solidFill>
                <a:latin typeface="Calibri" panose="020F0502020204030204" pitchFamily="34" charset="0"/>
              </a:rPr>
              <a:t>CONSTITUTION </a:t>
            </a:r>
          </a:p>
          <a:p>
            <a:r>
              <a:rPr lang="en-AU" dirty="0">
                <a:solidFill>
                  <a:srgbClr val="000000"/>
                </a:solidFill>
                <a:latin typeface="Calibri" panose="020F0502020204030204" pitchFamily="34" charset="0"/>
              </a:rPr>
              <a:t>SUDBURY COMMUNITY HOUSE ASSOCIATION INC </a:t>
            </a:r>
          </a:p>
        </p:txBody>
      </p:sp>
      <p:sp>
        <p:nvSpPr>
          <p:cNvPr id="2" name="TextBox 1">
            <a:extLst>
              <a:ext uri="{FF2B5EF4-FFF2-40B4-BE49-F238E27FC236}">
                <a16:creationId xmlns:a16="http://schemas.microsoft.com/office/drawing/2014/main" id="{58BF1874-4499-4630-A02E-3E8178DDF971}"/>
              </a:ext>
            </a:extLst>
          </p:cNvPr>
          <p:cNvSpPr txBox="1"/>
          <p:nvPr/>
        </p:nvSpPr>
        <p:spPr>
          <a:xfrm>
            <a:off x="651754" y="4972719"/>
            <a:ext cx="7188740" cy="923330"/>
          </a:xfrm>
          <a:prstGeom prst="rect">
            <a:avLst/>
          </a:prstGeom>
          <a:noFill/>
        </p:spPr>
        <p:txBody>
          <a:bodyPr wrap="square" rtlCol="0">
            <a:spAutoFit/>
          </a:bodyPr>
          <a:lstStyle/>
          <a:p>
            <a:r>
              <a:rPr lang="en-AU" dirty="0"/>
              <a:t>Among the many things that our Secretary Ann does, one has been the review of the Constitution so that it is updated and inline with the Government Regulations.</a:t>
            </a:r>
          </a:p>
        </p:txBody>
      </p:sp>
      <p:pic>
        <p:nvPicPr>
          <p:cNvPr id="6" name="Picture 5">
            <a:extLst>
              <a:ext uri="{FF2B5EF4-FFF2-40B4-BE49-F238E27FC236}">
                <a16:creationId xmlns:a16="http://schemas.microsoft.com/office/drawing/2014/main" id="{930A02AE-024F-4FEC-95C2-C547D88C3ECE}"/>
              </a:ext>
            </a:extLst>
          </p:cNvPr>
          <p:cNvPicPr>
            <a:picLocks noChangeAspect="1"/>
          </p:cNvPicPr>
          <p:nvPr/>
        </p:nvPicPr>
        <p:blipFill>
          <a:blip r:embed="rId3"/>
          <a:stretch>
            <a:fillRect/>
          </a:stretch>
        </p:blipFill>
        <p:spPr>
          <a:xfrm>
            <a:off x="557657" y="2164899"/>
            <a:ext cx="6792232" cy="1805967"/>
          </a:xfrm>
          <a:prstGeom prst="rect">
            <a:avLst/>
          </a:prstGeom>
        </p:spPr>
      </p:pic>
    </p:spTree>
    <p:extLst>
      <p:ext uri="{BB962C8B-B14F-4D97-AF65-F5344CB8AC3E}">
        <p14:creationId xmlns:p14="http://schemas.microsoft.com/office/powerpoint/2010/main" val="3966213270"/>
      </p:ext>
    </p:extLst>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1315</TotalTime>
  <Words>1333</Words>
  <Application>Microsoft Office PowerPoint</Application>
  <PresentationFormat>Widescreen</PresentationFormat>
  <Paragraphs>224</Paragraphs>
  <Slides>27</Slides>
  <Notes>0</Notes>
  <HiddenSlides>0</HiddenSlides>
  <MMClips>1</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27</vt:i4>
      </vt:variant>
    </vt:vector>
  </HeadingPairs>
  <TitlesOfParts>
    <vt:vector size="39" baseType="lpstr">
      <vt:lpstr>Arial</vt:lpstr>
      <vt:lpstr>Arial Black</vt:lpstr>
      <vt:lpstr>Arial Rounded MT Bold</vt:lpstr>
      <vt:lpstr>Bradley Hand ITC</vt:lpstr>
      <vt:lpstr>Calibri</vt:lpstr>
      <vt:lpstr>Calibri Light</vt:lpstr>
      <vt:lpstr>Comic Sans MS</vt:lpstr>
      <vt:lpstr>Narkisim</vt:lpstr>
      <vt:lpstr>Script MT Bold</vt:lpstr>
      <vt:lpstr>Tall Paul</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Stuart Mackenzie</dc:creator>
  <cp:lastModifiedBy>Stuart Mackenzie</cp:lastModifiedBy>
  <cp:revision>132</cp:revision>
  <cp:lastPrinted>2018-09-11T05:54:45Z</cp:lastPrinted>
  <dcterms:created xsi:type="dcterms:W3CDTF">2018-09-11T04:53:16Z</dcterms:created>
  <dcterms:modified xsi:type="dcterms:W3CDTF">2018-10-31T05:42:59Z</dcterms:modified>
</cp:coreProperties>
</file>